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36"/>
  </p:notesMasterIdLst>
  <p:sldIdLst>
    <p:sldId id="271" r:id="rId3"/>
    <p:sldId id="300" r:id="rId4"/>
    <p:sldId id="367" r:id="rId5"/>
    <p:sldId id="358" r:id="rId6"/>
    <p:sldId id="368" r:id="rId7"/>
    <p:sldId id="332" r:id="rId8"/>
    <p:sldId id="315" r:id="rId9"/>
    <p:sldId id="301" r:id="rId10"/>
    <p:sldId id="316" r:id="rId11"/>
    <p:sldId id="305" r:id="rId12"/>
    <p:sldId id="302" r:id="rId13"/>
    <p:sldId id="303" r:id="rId14"/>
    <p:sldId id="304" r:id="rId15"/>
    <p:sldId id="307" r:id="rId16"/>
    <p:sldId id="308" r:id="rId17"/>
    <p:sldId id="309" r:id="rId18"/>
    <p:sldId id="333" r:id="rId19"/>
    <p:sldId id="345" r:id="rId20"/>
    <p:sldId id="346" r:id="rId21"/>
    <p:sldId id="347" r:id="rId22"/>
    <p:sldId id="348" r:id="rId23"/>
    <p:sldId id="326" r:id="rId24"/>
    <p:sldId id="340" r:id="rId25"/>
    <p:sldId id="364" r:id="rId26"/>
    <p:sldId id="365" r:id="rId27"/>
    <p:sldId id="359" r:id="rId28"/>
    <p:sldId id="342" r:id="rId29"/>
    <p:sldId id="362" r:id="rId30"/>
    <p:sldId id="361" r:id="rId31"/>
    <p:sldId id="363" r:id="rId32"/>
    <p:sldId id="366" r:id="rId33"/>
    <p:sldId id="349" r:id="rId34"/>
    <p:sldId id="260" r:id="rId35"/>
  </p:sldIdLst>
  <p:sldSz cx="9144000" cy="6858000" type="screen4x3"/>
  <p:notesSz cx="6808788" cy="9940925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C3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éma alapján készült stílus 1 – 1. jelölőszín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88229" autoAdjust="0"/>
  </p:normalViewPr>
  <p:slideViewPr>
    <p:cSldViewPr>
      <p:cViewPr>
        <p:scale>
          <a:sx n="97" d="100"/>
          <a:sy n="97" d="100"/>
        </p:scale>
        <p:origin x="-1042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6738" y="0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EF6CE7F7-8E24-47D7-8FE8-ACB9E99A2F6B}" type="datetimeFigureOut">
              <a:rPr lang="hu-HU" smtClean="0"/>
              <a:t>2022. 09. 23.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7046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0880" y="4721940"/>
            <a:ext cx="5447030" cy="4473416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42153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6738" y="9442153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083117BD-BCD4-4E04-A687-507D895FCF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49449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5772">
              <a:defRPr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3117BD-BCD4-4E04-A687-507D895FCF5E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0176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Rugalmas felhasználás,</a:t>
            </a:r>
            <a:r>
              <a:rPr lang="hu-HU" baseline="0" dirty="0" smtClean="0"/>
              <a:t> a kis szervezetek igényeihez igazított módon.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3117BD-BCD4-4E04-A687-507D895FCF5E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09906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 cél a bevezetéssel a kis szervezetek nagyobb biztonsága</a:t>
            </a:r>
            <a:r>
              <a:rPr lang="hu-HU" baseline="0" dirty="0" smtClean="0"/>
              <a:t> volt.</a:t>
            </a:r>
          </a:p>
          <a:p>
            <a:r>
              <a:rPr lang="hu-HU" baseline="0" dirty="0" smtClean="0"/>
              <a:t>Ne kényszerüljenek a pici szervezetek „versenyre” a nagyobb humánerőforrással…jobban ellátott szervezetekkel.</a:t>
            </a:r>
          </a:p>
          <a:p>
            <a:r>
              <a:rPr lang="hu-HU" baseline="0" dirty="0" smtClean="0"/>
              <a:t>Siker! Minden formailag megfelelően benyújtott pályázat nyert. A 10% lemorzsolódás viszonylag nagy, de így is 10-ből 9 nyert. 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3117BD-BCD4-4E04-A687-507D895FCF5E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310338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3117BD-BCD4-4E04-A687-507D895FCF5E}" type="slidenum">
              <a:rPr lang="hu-HU" smtClean="0"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8662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84-94C1-43F9-BE9E-A783F3BCAFA2}" type="datetime1">
              <a:rPr lang="hu-HU" smtClean="0"/>
              <a:t>2022. 09. 23.</a:t>
            </a:fld>
            <a:endParaRPr lang="hu-H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59740-C320-4922-B0A2-FF219D412E37}" type="datetime1">
              <a:rPr lang="hu-HU" smtClean="0"/>
              <a:t>2022. 09. 23.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22DAB-603E-4481-8E84-93DCC0DA0C32}" type="datetime1">
              <a:rPr lang="hu-HU" smtClean="0"/>
              <a:t>2022. 09. 23.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84-94C1-43F9-BE9E-A783F3BCAFA2}" type="datetime1">
              <a:rPr lang="hu-HU" smtClean="0"/>
              <a:t>2022. 09. 23.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046735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21F0D-6FED-405C-AB8B-EB549E4DD233}" type="datetime1">
              <a:rPr lang="hu-HU" smtClean="0"/>
              <a:t>2022. 09. 23.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913908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AC1D-3B60-4609-965F-6A170CF124F8}" type="datetime1">
              <a:rPr lang="hu-HU" smtClean="0"/>
              <a:t>2022. 09. 23.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54410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15DA5-8F7D-4ACB-8B09-F31D1CFA2CA3}" type="datetime1">
              <a:rPr lang="hu-HU" smtClean="0"/>
              <a:t>2022. 09. 23.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11032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89635-1CEC-4363-837E-8D22527686DA}" type="datetime1">
              <a:rPr lang="hu-HU" smtClean="0"/>
              <a:t>2022. 09. 23.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232928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7E59F-2390-4BDD-9930-0A9CB82FA8BD}" type="datetime1">
              <a:rPr lang="hu-HU" smtClean="0"/>
              <a:t>2022. 09. 23.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987491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7926-605C-476A-B6E8-FBB6AE903B67}" type="datetime1">
              <a:rPr lang="hu-HU" smtClean="0"/>
              <a:t>2022. 09. 23.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03109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8AF00-ADC1-4914-AD24-72CF12882D8B}" type="datetime1">
              <a:rPr lang="hu-HU" smtClean="0"/>
              <a:t>2022. 09. 23.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5477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21F0D-6FED-405C-AB8B-EB549E4DD233}" type="datetime1">
              <a:rPr lang="hu-HU" smtClean="0"/>
              <a:t>2022. 09. 23.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4D383-6F1D-47AF-8B92-46DD060C3647}" type="datetime1">
              <a:rPr lang="hu-HU" smtClean="0"/>
              <a:t>2022. 09. 23.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389376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59740-C320-4922-B0A2-FF219D412E37}" type="datetime1">
              <a:rPr lang="hu-HU" smtClean="0"/>
              <a:t>2022. 09. 23.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96886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22DAB-603E-4481-8E84-93DCC0DA0C32}" type="datetime1">
              <a:rPr lang="hu-HU" smtClean="0"/>
              <a:t>2022. 09. 23.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5860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AC1D-3B60-4609-965F-6A170CF124F8}" type="datetime1">
              <a:rPr lang="hu-HU" smtClean="0"/>
              <a:t>2022. 09. 23.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15DA5-8F7D-4ACB-8B09-F31D1CFA2CA3}" type="datetime1">
              <a:rPr lang="hu-HU" smtClean="0"/>
              <a:t>2022. 09. 23.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89635-1CEC-4363-837E-8D22527686DA}" type="datetime1">
              <a:rPr lang="hu-HU" smtClean="0"/>
              <a:t>2022. 09. 23.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7E59F-2390-4BDD-9930-0A9CB82FA8BD}" type="datetime1">
              <a:rPr lang="hu-HU" smtClean="0"/>
              <a:t>2022. 09. 23.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7926-605C-476A-B6E8-FBB6AE903B67}" type="datetime1">
              <a:rPr lang="hu-HU" smtClean="0"/>
              <a:t>2022. 09. 23.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8AF00-ADC1-4914-AD24-72CF12882D8B}" type="datetime1">
              <a:rPr lang="hu-HU" smtClean="0"/>
              <a:t>2022. 09. 23.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4D383-6F1D-47AF-8B92-46DD060C3647}" type="datetime1">
              <a:rPr lang="hu-HU" smtClean="0"/>
              <a:t>2022. 09. 23.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FF5F8BA-53AF-4465-ADB3-8363BCB04485}" type="datetime1">
              <a:rPr lang="hu-HU" smtClean="0"/>
              <a:t>2022. 09. 23.</a:t>
            </a:fld>
            <a:endParaRPr lang="hu-H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5F8BA-53AF-4465-ADB3-8363BCB04485}" type="datetime1">
              <a:rPr lang="hu-HU" smtClean="0"/>
              <a:t>2022. 09. 23.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77977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772400" cy="3240360"/>
          </a:xfrm>
        </p:spPr>
        <p:txBody>
          <a:bodyPr>
            <a:noAutofit/>
          </a:bodyPr>
          <a:lstStyle/>
          <a:p>
            <a:r>
              <a:rPr lang="hu-HU" sz="3200" b="1" dirty="0"/>
              <a:t>T</a:t>
            </a:r>
            <a:r>
              <a:rPr lang="hu-HU" sz="3200" b="1" dirty="0" smtClean="0"/>
              <a:t>ájékoztató a NEA 2022</a:t>
            </a:r>
            <a:r>
              <a:rPr lang="hu-HU" sz="3200" b="1" dirty="0"/>
              <a:t>. évi összevont, egyszerűsített és normatív pályázatainak, valamint </a:t>
            </a:r>
            <a:r>
              <a:rPr lang="hu-HU" sz="3200" b="1" dirty="0" smtClean="0"/>
              <a:t>az FCA és a VCA 2022</a:t>
            </a:r>
            <a:r>
              <a:rPr lang="hu-HU" sz="3200" b="1" dirty="0"/>
              <a:t>. évi </a:t>
            </a:r>
            <a:r>
              <a:rPr lang="hu-HU" sz="3200" b="1" dirty="0" smtClean="0"/>
              <a:t>pályázati tapasztalatairól és a civil területet érintő jogszabályi változásokról </a:t>
            </a:r>
            <a:br>
              <a:rPr lang="hu-HU" sz="3200" b="1" dirty="0" smtClean="0"/>
            </a:br>
            <a:r>
              <a:rPr lang="hu-HU" sz="2800" dirty="0"/>
              <a:t>Dunavarsány, </a:t>
            </a:r>
            <a:r>
              <a:rPr lang="hu-HU" sz="2800" dirty="0" smtClean="0"/>
              <a:t>2022.09.23.</a:t>
            </a:r>
            <a:endParaRPr lang="hu-HU" sz="28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582061" y="5614392"/>
            <a:ext cx="4352528" cy="910952"/>
          </a:xfrm>
        </p:spPr>
        <p:txBody>
          <a:bodyPr>
            <a:normAutofit fontScale="62500" lnSpcReduction="20000"/>
          </a:bodyPr>
          <a:lstStyle/>
          <a:p>
            <a:r>
              <a:rPr lang="hu-HU" sz="2800" dirty="0">
                <a:solidFill>
                  <a:schemeClr val="tx1"/>
                </a:solidFill>
              </a:rPr>
              <a:t>d</a:t>
            </a:r>
            <a:r>
              <a:rPr lang="hu-HU" sz="2800" dirty="0" smtClean="0">
                <a:solidFill>
                  <a:schemeClr val="tx1"/>
                </a:solidFill>
              </a:rPr>
              <a:t>r. Kecskés Péter</a:t>
            </a:r>
          </a:p>
          <a:p>
            <a:r>
              <a:rPr lang="hu-HU" sz="2800" dirty="0">
                <a:solidFill>
                  <a:schemeClr val="tx1"/>
                </a:solidFill>
              </a:rPr>
              <a:t>f</a:t>
            </a:r>
            <a:r>
              <a:rPr lang="hu-HU" sz="2800" dirty="0" smtClean="0">
                <a:solidFill>
                  <a:schemeClr val="tx1"/>
                </a:solidFill>
              </a:rPr>
              <a:t>őosztályvezető</a:t>
            </a:r>
          </a:p>
          <a:p>
            <a:r>
              <a:rPr lang="hu-HU" sz="2800" b="1" dirty="0" smtClean="0">
                <a:solidFill>
                  <a:schemeClr val="tx1"/>
                </a:solidFill>
              </a:rPr>
              <a:t>Miniszterelnökség</a:t>
            </a:r>
            <a:endParaRPr lang="hu-HU" sz="2800" b="1" dirty="0">
              <a:solidFill>
                <a:schemeClr val="tx1"/>
              </a:solidFill>
            </a:endParaRPr>
          </a:p>
          <a:p>
            <a:endParaRPr lang="hu-HU" sz="28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031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200" b="1" dirty="0">
                <a:solidFill>
                  <a:schemeClr val="tx1"/>
                </a:solidFill>
              </a:rPr>
              <a:t>Az egyszerűsített támogatás felhasználása</a:t>
            </a:r>
            <a:endParaRPr lang="hu-HU" sz="3200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civil szervezet kizárólag az </a:t>
            </a:r>
            <a:r>
              <a:rPr lang="hu-HU" u="sng" dirty="0"/>
              <a:t>alapcél szerinti tevékenységéhez kapcsolódó költségeinek fedezésére</a:t>
            </a:r>
            <a:r>
              <a:rPr lang="hu-HU" dirty="0"/>
              <a:t> fordíthatja.</a:t>
            </a:r>
          </a:p>
          <a:p>
            <a:r>
              <a:rPr lang="hu-HU" dirty="0"/>
              <a:t>Tehát ez lehet a civil szervezet működési (bérleti díj, rezsi…) és szakmai (program, rendezvény…) költsége is.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012505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hu-HU" sz="3200" b="1" dirty="0" smtClean="0">
                <a:solidFill>
                  <a:schemeClr val="tx1"/>
                </a:solidFill>
              </a:rPr>
              <a:t>Az egyszerűsített támogatás országos </a:t>
            </a:r>
            <a:br>
              <a:rPr lang="hu-HU" sz="3200" b="1" dirty="0" smtClean="0">
                <a:solidFill>
                  <a:schemeClr val="tx1"/>
                </a:solidFill>
              </a:rPr>
            </a:br>
            <a:r>
              <a:rPr lang="hu-HU" sz="3200" b="1" dirty="0" smtClean="0">
                <a:solidFill>
                  <a:schemeClr val="tx1"/>
                </a:solidFill>
              </a:rPr>
              <a:t>tapasztalatai </a:t>
            </a:r>
            <a:br>
              <a:rPr lang="hu-HU" sz="3200" b="1" dirty="0" smtClean="0">
                <a:solidFill>
                  <a:schemeClr val="tx1"/>
                </a:solidFill>
              </a:rPr>
            </a:br>
            <a:r>
              <a:rPr lang="hu-HU" sz="3200" dirty="0" smtClean="0">
                <a:solidFill>
                  <a:schemeClr val="tx1"/>
                </a:solidFill>
              </a:rPr>
              <a:t>NEA 2019 – NEA 2020 – NEA 2021 –</a:t>
            </a:r>
            <a:r>
              <a:rPr lang="hu-HU" sz="3200" b="1" dirty="0">
                <a:solidFill>
                  <a:schemeClr val="tx1"/>
                </a:solidFill>
              </a:rPr>
              <a:t> </a:t>
            </a:r>
            <a:r>
              <a:rPr lang="hu-HU" sz="3200" b="1" dirty="0" smtClean="0">
                <a:solidFill>
                  <a:schemeClr val="tx1"/>
                </a:solidFill>
              </a:rPr>
              <a:t>NEA 2022</a:t>
            </a:r>
            <a:endParaRPr lang="hu-HU" sz="3200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1785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hu-HU" sz="2900" b="1" u="sng" dirty="0" smtClean="0">
                <a:latin typeface="+mj-lt"/>
              </a:rPr>
              <a:t>2019</a:t>
            </a:r>
          </a:p>
          <a:p>
            <a:r>
              <a:rPr lang="hu-HU" sz="2900" dirty="0" smtClean="0">
                <a:latin typeface="+mj-lt"/>
              </a:rPr>
              <a:t>Beérkezet pályázatok száma: 2491db</a:t>
            </a:r>
          </a:p>
          <a:p>
            <a:r>
              <a:rPr lang="hu-HU" sz="2900" dirty="0" smtClean="0">
                <a:latin typeface="+mj-lt"/>
              </a:rPr>
              <a:t>Nyertes pályázatok száma: 2237 db (90% nyert)</a:t>
            </a:r>
          </a:p>
          <a:p>
            <a:r>
              <a:rPr lang="hu-HU" sz="2900" dirty="0" smtClean="0">
                <a:latin typeface="+mj-lt"/>
              </a:rPr>
              <a:t>Nyertes pályázatok összege: 445.174.815 Ft</a:t>
            </a:r>
          </a:p>
          <a:p>
            <a:pPr marL="0" indent="0">
              <a:buNone/>
            </a:pPr>
            <a:r>
              <a:rPr lang="hu-HU" sz="2900" b="1" u="sng" dirty="0" smtClean="0">
                <a:latin typeface="+mj-lt"/>
              </a:rPr>
              <a:t>2020</a:t>
            </a:r>
          </a:p>
          <a:p>
            <a:r>
              <a:rPr lang="hu-HU" sz="2900" dirty="0" smtClean="0">
                <a:latin typeface="+mj-lt"/>
              </a:rPr>
              <a:t>Beérkezett: 3012 db</a:t>
            </a:r>
          </a:p>
          <a:p>
            <a:r>
              <a:rPr lang="hu-HU" sz="2900" dirty="0" smtClean="0">
                <a:latin typeface="+mj-lt"/>
              </a:rPr>
              <a:t>Nyertes pályázatok száma: 2.799 db (93% nyert)</a:t>
            </a:r>
          </a:p>
          <a:p>
            <a:r>
              <a:rPr lang="hu-HU" sz="2900" dirty="0" smtClean="0">
                <a:latin typeface="+mj-lt"/>
              </a:rPr>
              <a:t>Nyertes pályázatok összege: 558.200.548 Ft </a:t>
            </a:r>
          </a:p>
          <a:p>
            <a:pPr marL="0" indent="0">
              <a:buNone/>
            </a:pPr>
            <a:r>
              <a:rPr lang="hu-HU" sz="2900" b="1" u="sng" dirty="0" smtClean="0">
                <a:latin typeface="+mj-lt"/>
              </a:rPr>
              <a:t>2021</a:t>
            </a:r>
          </a:p>
          <a:p>
            <a:r>
              <a:rPr lang="hu-HU" sz="2900" dirty="0" smtClean="0">
                <a:latin typeface="+mj-lt"/>
              </a:rPr>
              <a:t>Beérkezett: 4020 db</a:t>
            </a:r>
          </a:p>
          <a:p>
            <a:r>
              <a:rPr lang="hu-HU" sz="2900" dirty="0" smtClean="0">
                <a:latin typeface="+mj-lt"/>
              </a:rPr>
              <a:t>Nyertes pályázatok száma: 3.603 db (89,6% nyert)</a:t>
            </a:r>
          </a:p>
          <a:p>
            <a:r>
              <a:rPr lang="hu-HU" sz="2900" dirty="0" smtClean="0">
                <a:latin typeface="+mj-lt"/>
              </a:rPr>
              <a:t>Nyertes pályázatok összege: 1.069.861.000 Ft</a:t>
            </a:r>
          </a:p>
          <a:p>
            <a:pPr marL="0" indent="0">
              <a:buNone/>
            </a:pPr>
            <a:endParaRPr lang="hu-HU" dirty="0" smtClean="0">
              <a:latin typeface="+mj-lt"/>
            </a:endParaRPr>
          </a:p>
          <a:p>
            <a:pPr marL="0" indent="0">
              <a:buNone/>
            </a:pPr>
            <a:r>
              <a:rPr lang="hu-HU" sz="2900" b="1" u="sng" dirty="0" smtClean="0">
                <a:latin typeface="+mj-lt"/>
              </a:rPr>
              <a:t>2022</a:t>
            </a:r>
          </a:p>
          <a:p>
            <a:r>
              <a:rPr lang="hu-HU" sz="2900" b="1" dirty="0">
                <a:latin typeface="+mj-lt"/>
              </a:rPr>
              <a:t>Beérkezett: </a:t>
            </a:r>
            <a:r>
              <a:rPr lang="hu-HU" sz="2900" b="1" dirty="0" smtClean="0">
                <a:latin typeface="+mj-lt"/>
              </a:rPr>
              <a:t>4425 db </a:t>
            </a:r>
            <a:r>
              <a:rPr lang="hu-HU" sz="2900" dirty="0" smtClean="0">
                <a:latin typeface="+mj-lt"/>
              </a:rPr>
              <a:t>(+78% a 2019. évhez képest)</a:t>
            </a:r>
            <a:endParaRPr lang="hu-HU" sz="2900" dirty="0">
              <a:latin typeface="+mj-lt"/>
            </a:endParaRPr>
          </a:p>
          <a:p>
            <a:r>
              <a:rPr lang="hu-HU" sz="2900" b="1" dirty="0">
                <a:latin typeface="+mj-lt"/>
              </a:rPr>
              <a:t>Nyertes pályázatok száma: </a:t>
            </a:r>
            <a:r>
              <a:rPr lang="hu-HU" sz="2900" b="1" dirty="0" smtClean="0">
                <a:latin typeface="+mj-lt"/>
              </a:rPr>
              <a:t>3.903 </a:t>
            </a:r>
            <a:r>
              <a:rPr lang="hu-HU" sz="2900" b="1" dirty="0">
                <a:latin typeface="+mj-lt"/>
              </a:rPr>
              <a:t>db (</a:t>
            </a:r>
            <a:r>
              <a:rPr lang="hu-HU" sz="2900" b="1" dirty="0" smtClean="0">
                <a:latin typeface="+mj-lt"/>
              </a:rPr>
              <a:t>88,2% </a:t>
            </a:r>
            <a:r>
              <a:rPr lang="hu-HU" sz="2900" b="1" dirty="0">
                <a:latin typeface="+mj-lt"/>
              </a:rPr>
              <a:t>nyert</a:t>
            </a:r>
            <a:r>
              <a:rPr lang="hu-HU" sz="2900" b="1" dirty="0" smtClean="0">
                <a:latin typeface="+mj-lt"/>
              </a:rPr>
              <a:t>)</a:t>
            </a:r>
            <a:r>
              <a:rPr lang="hu-HU" sz="2900" dirty="0">
                <a:latin typeface="+mj-lt"/>
              </a:rPr>
              <a:t> (+</a:t>
            </a:r>
            <a:r>
              <a:rPr lang="hu-HU" sz="2900" dirty="0" smtClean="0">
                <a:latin typeface="+mj-lt"/>
              </a:rPr>
              <a:t>74% nyert a </a:t>
            </a:r>
            <a:r>
              <a:rPr lang="hu-HU" sz="2900" dirty="0">
                <a:latin typeface="+mj-lt"/>
              </a:rPr>
              <a:t>2019. évhez képest)</a:t>
            </a:r>
          </a:p>
          <a:p>
            <a:r>
              <a:rPr lang="hu-HU" sz="2900" b="1" dirty="0" smtClean="0">
                <a:latin typeface="+mj-lt"/>
              </a:rPr>
              <a:t>Nyertes </a:t>
            </a:r>
            <a:r>
              <a:rPr lang="hu-HU" sz="2900" b="1" dirty="0">
                <a:latin typeface="+mj-lt"/>
              </a:rPr>
              <a:t>pályázatok összege: </a:t>
            </a:r>
            <a:r>
              <a:rPr lang="hu-HU" sz="2900" b="1" dirty="0" smtClean="0">
                <a:latin typeface="+mj-lt"/>
              </a:rPr>
              <a:t>1.347.604.000 Ft </a:t>
            </a:r>
          </a:p>
          <a:p>
            <a:r>
              <a:rPr lang="hu-HU" sz="2900" dirty="0" smtClean="0">
                <a:latin typeface="+mj-lt"/>
              </a:rPr>
              <a:t>2019-hez képest megháromszorozódott összeg!</a:t>
            </a:r>
            <a:endParaRPr lang="hu-HU" sz="2900" dirty="0">
              <a:latin typeface="+mj-lt"/>
            </a:endParaRPr>
          </a:p>
          <a:p>
            <a:pPr marL="0" indent="0">
              <a:buNone/>
            </a:pPr>
            <a:endParaRPr lang="hu-HU" sz="2900" b="1" dirty="0">
              <a:latin typeface="+mj-lt"/>
            </a:endParaRPr>
          </a:p>
          <a:p>
            <a:pPr marL="0" indent="0">
              <a:buNone/>
            </a:pP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979389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96720"/>
          </a:xfrm>
        </p:spPr>
        <p:txBody>
          <a:bodyPr>
            <a:normAutofit/>
          </a:bodyPr>
          <a:lstStyle/>
          <a:p>
            <a:pPr algn="ctr"/>
            <a:r>
              <a:rPr lang="hu-HU" sz="2700" b="1" dirty="0">
                <a:solidFill>
                  <a:schemeClr val="tx1"/>
                </a:solidFill>
              </a:rPr>
              <a:t>E</a:t>
            </a:r>
            <a:r>
              <a:rPr lang="hu-HU" sz="2700" b="1" dirty="0" smtClean="0">
                <a:solidFill>
                  <a:schemeClr val="tx1"/>
                </a:solidFill>
              </a:rPr>
              <a:t>gyszerűsített támogatás Pest megyében </a:t>
            </a:r>
            <a:br>
              <a:rPr lang="hu-HU" sz="2700" b="1" dirty="0" smtClean="0">
                <a:solidFill>
                  <a:schemeClr val="tx1"/>
                </a:solidFill>
              </a:rPr>
            </a:br>
            <a:r>
              <a:rPr lang="hu-HU" sz="3100" dirty="0" smtClean="0">
                <a:solidFill>
                  <a:schemeClr val="tx1"/>
                </a:solidFill>
              </a:rPr>
              <a:t>NEA 2019 </a:t>
            </a:r>
            <a:r>
              <a:rPr lang="hu-HU" sz="3100" b="1" dirty="0" smtClean="0">
                <a:solidFill>
                  <a:schemeClr val="tx1"/>
                </a:solidFill>
              </a:rPr>
              <a:t>- </a:t>
            </a:r>
            <a:r>
              <a:rPr lang="hu-HU" sz="3100" dirty="0">
                <a:solidFill>
                  <a:schemeClr val="tx1"/>
                </a:solidFill>
              </a:rPr>
              <a:t>NEA </a:t>
            </a:r>
            <a:r>
              <a:rPr lang="hu-HU" sz="3100" dirty="0" smtClean="0">
                <a:solidFill>
                  <a:schemeClr val="tx1"/>
                </a:solidFill>
              </a:rPr>
              <a:t>2020 - NEA 2021 </a:t>
            </a:r>
            <a:r>
              <a:rPr lang="hu-HU" sz="3100" dirty="0">
                <a:solidFill>
                  <a:schemeClr val="tx1"/>
                </a:solidFill>
              </a:rPr>
              <a:t>-</a:t>
            </a:r>
            <a:r>
              <a:rPr lang="hu-HU" sz="3100" dirty="0" smtClean="0">
                <a:solidFill>
                  <a:schemeClr val="tx1"/>
                </a:solidFill>
              </a:rPr>
              <a:t> </a:t>
            </a:r>
            <a:r>
              <a:rPr lang="hu-HU" sz="3100" b="1" dirty="0" smtClean="0">
                <a:solidFill>
                  <a:schemeClr val="tx1"/>
                </a:solidFill>
              </a:rPr>
              <a:t>NEA 2022</a:t>
            </a:r>
            <a:endParaRPr lang="hu-HU" sz="3100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96855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hu-HU" sz="7200" u="sng" dirty="0">
                <a:latin typeface="+mj-lt"/>
              </a:rPr>
              <a:t>2019</a:t>
            </a:r>
          </a:p>
          <a:p>
            <a:r>
              <a:rPr lang="hu-HU" sz="7200" dirty="0">
                <a:latin typeface="+mj-lt"/>
                <a:cs typeface="Calibri" panose="020F0502020204030204" pitchFamily="34" charset="0"/>
              </a:rPr>
              <a:t>Beérkezett pályázatok száma: 143 db </a:t>
            </a:r>
          </a:p>
          <a:p>
            <a:r>
              <a:rPr lang="hu-HU" sz="7200" dirty="0">
                <a:latin typeface="+mj-lt"/>
                <a:cs typeface="Calibri" panose="020F0502020204030204" pitchFamily="34" charset="0"/>
              </a:rPr>
              <a:t>Nyertes pályázatok száma: 127 db </a:t>
            </a:r>
          </a:p>
          <a:p>
            <a:r>
              <a:rPr lang="hu-HU" sz="7200" dirty="0">
                <a:latin typeface="+mj-lt"/>
                <a:cs typeface="Calibri" panose="020F0502020204030204" pitchFamily="34" charset="0"/>
              </a:rPr>
              <a:t>Nyertes pályázatok összege: 25.052.789 Ft </a:t>
            </a:r>
          </a:p>
          <a:p>
            <a:pPr marL="0" indent="0">
              <a:buNone/>
            </a:pPr>
            <a:r>
              <a:rPr lang="hu-HU" sz="7200" u="sng" dirty="0">
                <a:latin typeface="+mj-lt"/>
              </a:rPr>
              <a:t>2020</a:t>
            </a:r>
          </a:p>
          <a:p>
            <a:r>
              <a:rPr lang="hu-HU" sz="7200" dirty="0">
                <a:latin typeface="+mj-lt"/>
              </a:rPr>
              <a:t>Beérkezett pályázatok száma: 190 db </a:t>
            </a:r>
          </a:p>
          <a:p>
            <a:r>
              <a:rPr lang="hu-HU" sz="7200" dirty="0">
                <a:latin typeface="+mj-lt"/>
              </a:rPr>
              <a:t>Nyertes pályázatok száma: 170 db </a:t>
            </a:r>
          </a:p>
          <a:p>
            <a:r>
              <a:rPr lang="hu-HU" sz="7200" dirty="0">
                <a:latin typeface="+mj-lt"/>
              </a:rPr>
              <a:t>Nyertes pályázatok összege: 33.797.801 Ft</a:t>
            </a:r>
          </a:p>
          <a:p>
            <a:pPr marL="0" indent="0">
              <a:buNone/>
            </a:pPr>
            <a:r>
              <a:rPr lang="hu-HU" sz="7200" u="sng" dirty="0">
                <a:latin typeface="+mj-lt"/>
              </a:rPr>
              <a:t>2021</a:t>
            </a:r>
          </a:p>
          <a:p>
            <a:r>
              <a:rPr lang="hu-HU" sz="7200" dirty="0">
                <a:latin typeface="+mj-lt"/>
              </a:rPr>
              <a:t>Beérkezett pályázatok száma: 204 db </a:t>
            </a:r>
          </a:p>
          <a:p>
            <a:r>
              <a:rPr lang="hu-HU" sz="7200" dirty="0">
                <a:latin typeface="+mj-lt"/>
              </a:rPr>
              <a:t>Nyertes pályázatok száma: 179 db </a:t>
            </a:r>
          </a:p>
          <a:p>
            <a:r>
              <a:rPr lang="hu-HU" sz="7200" dirty="0">
                <a:latin typeface="+mj-lt"/>
              </a:rPr>
              <a:t>Nyertes pályázatok összege: 52.753.480 Ft</a:t>
            </a:r>
          </a:p>
          <a:p>
            <a:pPr marL="0" indent="0">
              <a:buNone/>
            </a:pPr>
            <a:r>
              <a:rPr lang="hu-HU" sz="7200" b="1" u="sng" dirty="0" smtClean="0">
                <a:latin typeface="+mj-lt"/>
              </a:rPr>
              <a:t>NEA 2022</a:t>
            </a:r>
          </a:p>
          <a:p>
            <a:r>
              <a:rPr lang="hu-HU" sz="7200" b="1" dirty="0">
                <a:latin typeface="+mj-lt"/>
              </a:rPr>
              <a:t>Beérkezett pályázatok </a:t>
            </a:r>
            <a:r>
              <a:rPr lang="hu-HU" sz="7200" b="1" dirty="0" smtClean="0">
                <a:latin typeface="+mj-lt"/>
              </a:rPr>
              <a:t>száma: 275 db </a:t>
            </a:r>
          </a:p>
          <a:p>
            <a:r>
              <a:rPr lang="hu-HU" sz="7200" b="1" dirty="0" smtClean="0">
                <a:latin typeface="+mj-lt"/>
              </a:rPr>
              <a:t>Nyertes </a:t>
            </a:r>
            <a:r>
              <a:rPr lang="hu-HU" sz="7200" b="1" dirty="0">
                <a:latin typeface="+mj-lt"/>
              </a:rPr>
              <a:t>pályázatok </a:t>
            </a:r>
            <a:r>
              <a:rPr lang="hu-HU" sz="7200" b="1" dirty="0" smtClean="0">
                <a:latin typeface="+mj-lt"/>
              </a:rPr>
              <a:t>száma:  235 db (85,4%)</a:t>
            </a:r>
          </a:p>
          <a:p>
            <a:r>
              <a:rPr lang="hu-HU" sz="7200" b="1" dirty="0" smtClean="0">
                <a:latin typeface="+mj-lt"/>
              </a:rPr>
              <a:t>Nyertes </a:t>
            </a:r>
            <a:r>
              <a:rPr lang="hu-HU" sz="7200" b="1" dirty="0">
                <a:latin typeface="+mj-lt"/>
              </a:rPr>
              <a:t>pályázatok </a:t>
            </a:r>
            <a:r>
              <a:rPr lang="hu-HU" sz="7200" b="1" dirty="0" smtClean="0">
                <a:latin typeface="+mj-lt"/>
              </a:rPr>
              <a:t>összege: 79.853.465 Ft </a:t>
            </a:r>
          </a:p>
          <a:p>
            <a:pPr marL="0" indent="0">
              <a:buNone/>
            </a:pPr>
            <a:r>
              <a:rPr lang="hu-HU" sz="6400" dirty="0" smtClean="0">
                <a:latin typeface="+mj-lt"/>
              </a:rPr>
              <a:t>Az </a:t>
            </a:r>
            <a:r>
              <a:rPr lang="hu-HU" sz="6400" dirty="0">
                <a:latin typeface="+mj-lt"/>
              </a:rPr>
              <a:t>elmúlt három év </a:t>
            </a:r>
            <a:r>
              <a:rPr lang="hu-HU" sz="6400" dirty="0" smtClean="0">
                <a:latin typeface="+mj-lt"/>
              </a:rPr>
              <a:t>alatt </a:t>
            </a:r>
            <a:r>
              <a:rPr lang="hu-HU" sz="6400" u="sng" dirty="0" smtClean="0">
                <a:latin typeface="+mj-lt"/>
              </a:rPr>
              <a:t>több, mint háromszorosára nőtt </a:t>
            </a:r>
            <a:r>
              <a:rPr lang="hu-HU" sz="6400" dirty="0">
                <a:latin typeface="+mj-lt"/>
              </a:rPr>
              <a:t>a nyertes pályázatok forint </a:t>
            </a:r>
            <a:r>
              <a:rPr lang="hu-HU" sz="6400" dirty="0" smtClean="0">
                <a:latin typeface="+mj-lt"/>
              </a:rPr>
              <a:t>összege</a:t>
            </a:r>
            <a:r>
              <a:rPr lang="hu-HU" sz="6400" dirty="0">
                <a:latin typeface="+mj-lt"/>
              </a:rPr>
              <a:t> </a:t>
            </a:r>
            <a:r>
              <a:rPr lang="hu-HU" sz="6400" dirty="0" smtClean="0">
                <a:latin typeface="+mj-lt"/>
              </a:rPr>
              <a:t>Pest megyében</a:t>
            </a:r>
            <a:r>
              <a:rPr lang="hu-HU" sz="6400" dirty="0">
                <a:latin typeface="+mj-lt"/>
              </a:rPr>
              <a:t>.</a:t>
            </a:r>
          </a:p>
          <a:p>
            <a:pPr marL="0" indent="0">
              <a:buNone/>
            </a:pPr>
            <a:endParaRPr lang="hu-HU" sz="6200" dirty="0">
              <a:latin typeface="+mj-lt"/>
            </a:endParaRPr>
          </a:p>
          <a:p>
            <a:pPr marL="0" indent="0">
              <a:buNone/>
            </a:pPr>
            <a:endParaRPr lang="hu-HU" sz="62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555190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solidFill>
                  <a:schemeClr val="tx1"/>
                </a:solidFill>
              </a:rPr>
              <a:t>Összevont támogatás</a:t>
            </a: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u-HU" sz="2400" dirty="0" smtClean="0"/>
              <a:t>NEA 2019-től már nincs külön </a:t>
            </a:r>
            <a:r>
              <a:rPr lang="hu-HU" sz="2400" dirty="0"/>
              <a:t>szakmai és külön működési pályázat, hanem egyben </a:t>
            </a:r>
            <a:r>
              <a:rPr lang="hu-HU" sz="2400" dirty="0" smtClean="0"/>
              <a:t>volt benyújtható.</a:t>
            </a:r>
            <a:endParaRPr lang="hu-HU" sz="2400" dirty="0"/>
          </a:p>
          <a:p>
            <a:pPr algn="just"/>
            <a:r>
              <a:rPr lang="hu-HU" sz="2400" b="1" u="sng" dirty="0"/>
              <a:t>Előnyök:</a:t>
            </a:r>
            <a:r>
              <a:rPr lang="hu-HU" sz="2400" dirty="0"/>
              <a:t> 1 db kiírás, 1 db útmutató, 1db pályázat benyújtása…Határidőt egyszer…(De, ha a kollégium lehetővé </a:t>
            </a:r>
            <a:r>
              <a:rPr lang="hu-HU" sz="2400" dirty="0" smtClean="0"/>
              <a:t>tette, </a:t>
            </a:r>
            <a:r>
              <a:rPr lang="hu-HU" sz="2400" dirty="0"/>
              <a:t>akkor továbbra is +1 db a társpályázóval…)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739480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96720"/>
          </a:xfrm>
        </p:spPr>
        <p:txBody>
          <a:bodyPr>
            <a:normAutofit fontScale="90000"/>
          </a:bodyPr>
          <a:lstStyle/>
          <a:p>
            <a:pPr algn="ctr"/>
            <a:r>
              <a:rPr lang="hu-HU" sz="3600" b="1" dirty="0" smtClean="0">
                <a:solidFill>
                  <a:schemeClr val="tx1"/>
                </a:solidFill>
              </a:rPr>
              <a:t>Az összevont támogatás országos adatai </a:t>
            </a:r>
            <a:br>
              <a:rPr lang="hu-HU" sz="3600" b="1" dirty="0" smtClean="0">
                <a:solidFill>
                  <a:schemeClr val="tx1"/>
                </a:solidFill>
              </a:rPr>
            </a:br>
            <a:r>
              <a:rPr lang="hu-HU" sz="3600" dirty="0" smtClean="0">
                <a:solidFill>
                  <a:schemeClr val="tx1"/>
                </a:solidFill>
              </a:rPr>
              <a:t>NEA 2019 </a:t>
            </a:r>
            <a:r>
              <a:rPr lang="hu-HU" sz="3600" b="1" dirty="0" smtClean="0">
                <a:solidFill>
                  <a:schemeClr val="tx1"/>
                </a:solidFill>
              </a:rPr>
              <a:t>– </a:t>
            </a:r>
            <a:r>
              <a:rPr lang="hu-HU" sz="3600" dirty="0" smtClean="0">
                <a:solidFill>
                  <a:schemeClr val="tx1"/>
                </a:solidFill>
              </a:rPr>
              <a:t>NEA 2020 – NEA 2021 – </a:t>
            </a:r>
            <a:r>
              <a:rPr lang="hu-HU" sz="3600" b="1" dirty="0" smtClean="0">
                <a:solidFill>
                  <a:schemeClr val="tx1"/>
                </a:solidFill>
              </a:rPr>
              <a:t>NEA 2022</a:t>
            </a:r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hu-HU" u="sng" dirty="0" smtClean="0">
                <a:latin typeface="+mj-lt"/>
              </a:rPr>
              <a:t>2019</a:t>
            </a:r>
          </a:p>
          <a:p>
            <a:r>
              <a:rPr lang="hu-HU" dirty="0">
                <a:latin typeface="+mj-lt"/>
              </a:rPr>
              <a:t>Beérkezett pályázatok </a:t>
            </a:r>
            <a:r>
              <a:rPr lang="hu-HU" dirty="0" smtClean="0">
                <a:latin typeface="+mj-lt"/>
              </a:rPr>
              <a:t>száma: 8.426 db</a:t>
            </a:r>
          </a:p>
          <a:p>
            <a:r>
              <a:rPr lang="hu-HU" dirty="0" smtClean="0">
                <a:latin typeface="+mj-lt"/>
              </a:rPr>
              <a:t>2.272db nyertes pályázat (27%) között 4.165.443.498 Ft szétosztása</a:t>
            </a:r>
          </a:p>
          <a:p>
            <a:pPr marL="0" indent="0">
              <a:buNone/>
            </a:pPr>
            <a:r>
              <a:rPr lang="hu-HU" u="sng" dirty="0" smtClean="0">
                <a:latin typeface="+mj-lt"/>
              </a:rPr>
              <a:t>2020</a:t>
            </a:r>
          </a:p>
          <a:p>
            <a:r>
              <a:rPr lang="hu-HU" dirty="0">
                <a:latin typeface="+mj-lt"/>
              </a:rPr>
              <a:t>Beérkezett pályázatok </a:t>
            </a:r>
            <a:r>
              <a:rPr lang="hu-HU" dirty="0" smtClean="0">
                <a:latin typeface="+mj-lt"/>
              </a:rPr>
              <a:t>száma: 7.372 db</a:t>
            </a:r>
          </a:p>
          <a:p>
            <a:r>
              <a:rPr lang="hu-HU" dirty="0" smtClean="0">
                <a:latin typeface="+mj-lt"/>
              </a:rPr>
              <a:t>3.004 db nyertes pályázat (41%)</a:t>
            </a:r>
          </a:p>
          <a:p>
            <a:pPr marL="0" indent="0">
              <a:buNone/>
            </a:pPr>
            <a:r>
              <a:rPr lang="hu-HU" u="sng" dirty="0" smtClean="0">
                <a:latin typeface="+mj-lt"/>
              </a:rPr>
              <a:t>2021 </a:t>
            </a:r>
          </a:p>
          <a:p>
            <a:r>
              <a:rPr lang="hu-HU" dirty="0" smtClean="0">
                <a:latin typeface="+mj-lt"/>
              </a:rPr>
              <a:t>Beérkezett pályázatok száma: 5.955 db</a:t>
            </a:r>
          </a:p>
          <a:p>
            <a:r>
              <a:rPr lang="hu-HU" dirty="0" smtClean="0">
                <a:latin typeface="+mj-lt"/>
              </a:rPr>
              <a:t>3.286 db nyertes pályázat (55 %)</a:t>
            </a:r>
          </a:p>
          <a:p>
            <a:pPr marL="0" indent="0">
              <a:buNone/>
            </a:pPr>
            <a:r>
              <a:rPr lang="hu-HU" u="sng" dirty="0" smtClean="0">
                <a:latin typeface="+mj-lt"/>
              </a:rPr>
              <a:t>2022 </a:t>
            </a:r>
            <a:endParaRPr lang="hu-HU" u="sng" dirty="0">
              <a:latin typeface="+mj-lt"/>
            </a:endParaRPr>
          </a:p>
          <a:p>
            <a:r>
              <a:rPr lang="hu-HU" dirty="0">
                <a:latin typeface="+mj-lt"/>
              </a:rPr>
              <a:t>Beérkezett pályázatok száma: </a:t>
            </a:r>
            <a:r>
              <a:rPr lang="hu-HU" dirty="0" smtClean="0">
                <a:latin typeface="+mj-lt"/>
              </a:rPr>
              <a:t>7.536 db</a:t>
            </a:r>
            <a:endParaRPr lang="hu-HU" dirty="0">
              <a:latin typeface="+mj-lt"/>
            </a:endParaRPr>
          </a:p>
          <a:p>
            <a:r>
              <a:rPr lang="hu-HU" dirty="0" smtClean="0">
                <a:latin typeface="+mj-lt"/>
              </a:rPr>
              <a:t>7.011 db </a:t>
            </a:r>
            <a:r>
              <a:rPr lang="hu-HU" dirty="0">
                <a:latin typeface="+mj-lt"/>
              </a:rPr>
              <a:t>nyertes </a:t>
            </a:r>
            <a:r>
              <a:rPr lang="hu-HU" dirty="0" smtClean="0">
                <a:latin typeface="+mj-lt"/>
              </a:rPr>
              <a:t>pályázat (93</a:t>
            </a:r>
            <a:r>
              <a:rPr lang="hu-HU" i="1" dirty="0" smtClean="0">
                <a:latin typeface="+mj-lt"/>
              </a:rPr>
              <a:t>%) között </a:t>
            </a:r>
            <a:r>
              <a:rPr lang="hu-HU" b="1" i="1" dirty="0" smtClean="0">
                <a:latin typeface="+mj-lt"/>
              </a:rPr>
              <a:t>6.515.104.590  Ft szétosztása</a:t>
            </a:r>
          </a:p>
          <a:p>
            <a:r>
              <a:rPr lang="hu-HU" b="1" dirty="0" smtClean="0">
                <a:latin typeface="+mj-lt"/>
              </a:rPr>
              <a:t>A nyertes szervezetek száma háromszorosára nőtt 2019 óta!</a:t>
            </a:r>
          </a:p>
          <a:p>
            <a:pPr marL="0" indent="0">
              <a:buNone/>
            </a:pPr>
            <a:r>
              <a:rPr lang="hu-HU" u="sng" dirty="0" smtClean="0">
                <a:latin typeface="+mj-lt"/>
              </a:rPr>
              <a:t>Ebből:</a:t>
            </a:r>
          </a:p>
          <a:p>
            <a:r>
              <a:rPr lang="hu-HU" sz="2100" i="1" dirty="0" smtClean="0">
                <a:latin typeface="+mj-lt"/>
              </a:rPr>
              <a:t>3.395 db 150 ezer forint (45%)</a:t>
            </a:r>
          </a:p>
          <a:p>
            <a:r>
              <a:rPr lang="hu-HU" sz="2100" i="1" dirty="0" smtClean="0">
                <a:latin typeface="+mj-lt"/>
              </a:rPr>
              <a:t>3.616 db 150 ezer forintot meghaladó…(48%) (átlagosan 1.661.000 </a:t>
            </a:r>
            <a:r>
              <a:rPr lang="hu-HU" sz="2100" i="1" dirty="0">
                <a:latin typeface="+mj-lt"/>
              </a:rPr>
              <a:t>F</a:t>
            </a:r>
            <a:r>
              <a:rPr lang="hu-HU" sz="2100" i="1" dirty="0" smtClean="0">
                <a:latin typeface="+mj-lt"/>
              </a:rPr>
              <a:t>t/ szervezet)</a:t>
            </a:r>
          </a:p>
          <a:p>
            <a:r>
              <a:rPr lang="hu-HU" sz="2100" i="1" dirty="0" smtClean="0">
                <a:latin typeface="+mj-lt"/>
              </a:rPr>
              <a:t>   525 db nem nyert</a:t>
            </a:r>
          </a:p>
          <a:p>
            <a:endParaRPr lang="hu-HU" dirty="0" smtClean="0">
              <a:latin typeface="+mj-lt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647947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96720"/>
          </a:xfrm>
        </p:spPr>
        <p:txBody>
          <a:bodyPr>
            <a:normAutofit fontScale="90000"/>
          </a:bodyPr>
          <a:lstStyle/>
          <a:p>
            <a:pPr algn="ctr"/>
            <a:r>
              <a:rPr lang="hu-HU" sz="3600" b="1" dirty="0">
                <a:solidFill>
                  <a:schemeClr val="tx1"/>
                </a:solidFill>
              </a:rPr>
              <a:t>Az összevont támogatás országos </a:t>
            </a:r>
            <a:r>
              <a:rPr lang="hu-HU" sz="3600" b="1" dirty="0" smtClean="0">
                <a:solidFill>
                  <a:schemeClr val="tx1"/>
                </a:solidFill>
              </a:rPr>
              <a:t>adatai </a:t>
            </a:r>
            <a:br>
              <a:rPr lang="hu-HU" sz="3600" b="1" dirty="0" smtClean="0">
                <a:solidFill>
                  <a:schemeClr val="tx1"/>
                </a:solidFill>
              </a:rPr>
            </a:br>
            <a:r>
              <a:rPr lang="hu-HU" sz="3600" dirty="0" smtClean="0">
                <a:solidFill>
                  <a:schemeClr val="tx1"/>
                </a:solidFill>
              </a:rPr>
              <a:t>NEA 2019 </a:t>
            </a:r>
            <a:r>
              <a:rPr lang="hu-HU" sz="3600" b="1" dirty="0" smtClean="0">
                <a:solidFill>
                  <a:schemeClr val="tx1"/>
                </a:solidFill>
              </a:rPr>
              <a:t>– </a:t>
            </a:r>
            <a:r>
              <a:rPr lang="hu-HU" sz="3600" dirty="0" smtClean="0">
                <a:solidFill>
                  <a:schemeClr val="tx1"/>
                </a:solidFill>
              </a:rPr>
              <a:t>NEA 2020 – NEA 2021</a:t>
            </a:r>
            <a:r>
              <a:rPr lang="hu-HU" sz="3600" dirty="0">
                <a:solidFill>
                  <a:schemeClr val="tx1"/>
                </a:solidFill>
              </a:rPr>
              <a:t>– </a:t>
            </a:r>
            <a:r>
              <a:rPr lang="hu-HU" sz="3600" b="1" dirty="0">
                <a:solidFill>
                  <a:schemeClr val="tx1"/>
                </a:solidFill>
              </a:rPr>
              <a:t>NEA </a:t>
            </a:r>
            <a:r>
              <a:rPr lang="hu-HU" sz="3600" b="1" dirty="0" smtClean="0">
                <a:solidFill>
                  <a:schemeClr val="tx1"/>
                </a:solidFill>
              </a:rPr>
              <a:t>2022</a:t>
            </a:r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sz="2400" u="sng" dirty="0" smtClean="0">
                <a:latin typeface="+mj-lt"/>
              </a:rPr>
              <a:t>2019</a:t>
            </a:r>
          </a:p>
          <a:p>
            <a:r>
              <a:rPr lang="hu-HU" sz="2400" dirty="0">
                <a:latin typeface="+mj-lt"/>
              </a:rPr>
              <a:t>N</a:t>
            </a:r>
            <a:r>
              <a:rPr lang="hu-HU" sz="2400" dirty="0" smtClean="0">
                <a:latin typeface="+mj-lt"/>
              </a:rPr>
              <a:t>yertes pályázatok forint </a:t>
            </a:r>
            <a:r>
              <a:rPr lang="hu-HU" sz="2400" dirty="0">
                <a:latin typeface="+mj-lt"/>
              </a:rPr>
              <a:t>összege: 4.165.443.498</a:t>
            </a:r>
            <a:r>
              <a:rPr lang="hu-HU" sz="2400" dirty="0" smtClean="0">
                <a:latin typeface="+mj-lt"/>
              </a:rPr>
              <a:t> Ft.</a:t>
            </a:r>
          </a:p>
          <a:p>
            <a:pPr marL="0" indent="0">
              <a:buNone/>
            </a:pPr>
            <a:r>
              <a:rPr lang="hu-HU" sz="2400" u="sng" dirty="0" smtClean="0">
                <a:latin typeface="+mj-lt"/>
              </a:rPr>
              <a:t>2020</a:t>
            </a:r>
          </a:p>
          <a:p>
            <a:r>
              <a:rPr lang="hu-HU" sz="2400" dirty="0">
                <a:latin typeface="+mj-lt"/>
              </a:rPr>
              <a:t>Nyertes pályázatok forint összege: </a:t>
            </a:r>
            <a:r>
              <a:rPr lang="hu-HU" sz="2400" dirty="0" smtClean="0">
                <a:latin typeface="+mj-lt"/>
              </a:rPr>
              <a:t>5.171.967.839 Ft</a:t>
            </a:r>
            <a:r>
              <a:rPr lang="hu-HU" sz="2400" dirty="0">
                <a:latin typeface="+mj-lt"/>
              </a:rPr>
              <a:t>.</a:t>
            </a:r>
          </a:p>
          <a:p>
            <a:pPr marL="0" indent="0">
              <a:buNone/>
            </a:pPr>
            <a:r>
              <a:rPr lang="hu-HU" sz="2400" dirty="0" smtClean="0">
                <a:latin typeface="+mj-lt"/>
              </a:rPr>
              <a:t> </a:t>
            </a:r>
            <a:r>
              <a:rPr lang="hu-HU" sz="2400" u="sng" dirty="0" smtClean="0">
                <a:latin typeface="+mj-lt"/>
              </a:rPr>
              <a:t>2021</a:t>
            </a:r>
            <a:endParaRPr lang="hu-HU" sz="2400" u="sng" dirty="0">
              <a:latin typeface="+mj-lt"/>
            </a:endParaRPr>
          </a:p>
          <a:p>
            <a:r>
              <a:rPr lang="hu-HU" sz="2400" dirty="0">
                <a:latin typeface="+mj-lt"/>
              </a:rPr>
              <a:t>Nyertes pályázatok forint </a:t>
            </a:r>
            <a:r>
              <a:rPr lang="hu-HU" sz="2400" dirty="0" smtClean="0">
                <a:latin typeface="+mj-lt"/>
              </a:rPr>
              <a:t>összege: 5.546.268.292 Ft.</a:t>
            </a:r>
          </a:p>
          <a:p>
            <a:pPr marL="0" indent="0">
              <a:buNone/>
            </a:pPr>
            <a:r>
              <a:rPr lang="hu-HU" sz="2400" b="1" u="sng" dirty="0" smtClean="0">
                <a:latin typeface="+mj-lt"/>
              </a:rPr>
              <a:t>2022</a:t>
            </a:r>
            <a:endParaRPr lang="hu-HU" sz="2400" b="1" u="sng" dirty="0">
              <a:latin typeface="+mj-lt"/>
            </a:endParaRPr>
          </a:p>
          <a:p>
            <a:r>
              <a:rPr lang="hu-HU" sz="2400" b="1" dirty="0">
                <a:latin typeface="+mj-lt"/>
              </a:rPr>
              <a:t>Nyertes pályázatok forint összege: 6.515.104.590</a:t>
            </a:r>
            <a:r>
              <a:rPr lang="hu-HU" sz="2400" b="1" dirty="0" smtClean="0">
                <a:latin typeface="+mj-lt"/>
              </a:rPr>
              <a:t> </a:t>
            </a:r>
            <a:r>
              <a:rPr lang="hu-HU" sz="2400" b="1" dirty="0">
                <a:latin typeface="+mj-lt"/>
              </a:rPr>
              <a:t>Ft.</a:t>
            </a:r>
          </a:p>
          <a:p>
            <a:endParaRPr lang="hu-HU" sz="2400" b="1" dirty="0" smtClean="0">
              <a:latin typeface="+mj-lt"/>
            </a:endParaRPr>
          </a:p>
          <a:p>
            <a:r>
              <a:rPr lang="hu-HU" sz="2400" b="1" dirty="0" smtClean="0">
                <a:latin typeface="+mj-lt"/>
              </a:rPr>
              <a:t>Az elmúlt három év alatt 56%-kal nőtt a nyertes pályázatok forint összege.</a:t>
            </a:r>
            <a:endParaRPr lang="hu-HU" sz="2400" b="1" dirty="0">
              <a:latin typeface="+mj-lt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703296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52128"/>
          </a:xfrm>
        </p:spPr>
        <p:txBody>
          <a:bodyPr>
            <a:normAutofit/>
          </a:bodyPr>
          <a:lstStyle/>
          <a:p>
            <a:pPr algn="ctr"/>
            <a:r>
              <a:rPr lang="hu-HU" sz="3100" b="1" dirty="0" smtClean="0">
                <a:solidFill>
                  <a:schemeClr val="tx1"/>
                </a:solidFill>
              </a:rPr>
              <a:t>Az összevont támogatások </a:t>
            </a:r>
            <a:r>
              <a:rPr lang="hu-HU" sz="3100" b="1" dirty="0">
                <a:solidFill>
                  <a:schemeClr val="tx1"/>
                </a:solidFill>
              </a:rPr>
              <a:t>P</a:t>
            </a:r>
            <a:r>
              <a:rPr lang="hu-HU" sz="3100" b="1" dirty="0" smtClean="0">
                <a:solidFill>
                  <a:schemeClr val="tx1"/>
                </a:solidFill>
              </a:rPr>
              <a:t>est megyei adatai </a:t>
            </a:r>
            <a:br>
              <a:rPr lang="hu-HU" sz="3100" b="1" dirty="0" smtClean="0">
                <a:solidFill>
                  <a:schemeClr val="tx1"/>
                </a:solidFill>
              </a:rPr>
            </a:br>
            <a:r>
              <a:rPr lang="hu-HU" sz="2700" dirty="0" smtClean="0">
                <a:solidFill>
                  <a:schemeClr val="tx1"/>
                </a:solidFill>
              </a:rPr>
              <a:t>NEA 2019 – NEA 2020 – NEA 2021 </a:t>
            </a:r>
            <a:r>
              <a:rPr lang="hu-HU" sz="2700" b="1" dirty="0" smtClean="0">
                <a:solidFill>
                  <a:schemeClr val="tx1"/>
                </a:solidFill>
              </a:rPr>
              <a:t>– NEA 2022</a:t>
            </a:r>
            <a:endParaRPr lang="hu-HU" sz="2700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389120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Clr>
                <a:srgbClr val="0BD0D9"/>
              </a:buClr>
              <a:buNone/>
            </a:pPr>
            <a:r>
              <a:rPr lang="hu-HU" sz="2400" u="sng" dirty="0">
                <a:solidFill>
                  <a:prstClr val="black"/>
                </a:solidFill>
                <a:latin typeface="+mj-lt"/>
              </a:rPr>
              <a:t>2019</a:t>
            </a:r>
          </a:p>
          <a:p>
            <a:pPr lvl="0">
              <a:buClr>
                <a:srgbClr val="0BD0D9"/>
              </a:buClr>
            </a:pPr>
            <a:r>
              <a:rPr lang="hu-HU" sz="2400" dirty="0">
                <a:solidFill>
                  <a:prstClr val="black"/>
                </a:solidFill>
                <a:latin typeface="+mj-lt"/>
              </a:rPr>
              <a:t>269.176.295 Ft a nyertes pályázatok forint összege.</a:t>
            </a:r>
          </a:p>
          <a:p>
            <a:pPr marL="0" lvl="0" indent="0">
              <a:buClr>
                <a:srgbClr val="0BD0D9"/>
              </a:buClr>
              <a:buNone/>
            </a:pPr>
            <a:r>
              <a:rPr lang="hu-HU" sz="2400" u="sng" dirty="0">
                <a:solidFill>
                  <a:prstClr val="black"/>
                </a:solidFill>
                <a:latin typeface="+mj-lt"/>
              </a:rPr>
              <a:t>2020</a:t>
            </a:r>
          </a:p>
          <a:p>
            <a:pPr lvl="0">
              <a:buClr>
                <a:srgbClr val="0BD0D9"/>
              </a:buClr>
            </a:pPr>
            <a:r>
              <a:rPr lang="hu-HU" sz="2400" dirty="0">
                <a:solidFill>
                  <a:prstClr val="black"/>
                </a:solidFill>
                <a:latin typeface="+mj-lt"/>
              </a:rPr>
              <a:t>348.889.079 Ft a nyertes pályázatok forint összege. </a:t>
            </a:r>
          </a:p>
          <a:p>
            <a:pPr marL="0" indent="0">
              <a:buNone/>
            </a:pPr>
            <a:r>
              <a:rPr lang="hu-HU" sz="2400" u="sng" dirty="0">
                <a:latin typeface="+mj-lt"/>
              </a:rPr>
              <a:t>2021</a:t>
            </a:r>
          </a:p>
          <a:p>
            <a:r>
              <a:rPr lang="hu-HU" sz="2400" dirty="0">
                <a:latin typeface="+mj-lt"/>
              </a:rPr>
              <a:t>482.081.974 Ft a nyertes pályázatok forint összege. (467 beadott pályázat –276 nyertes p., 59% )</a:t>
            </a:r>
          </a:p>
          <a:p>
            <a:pPr marL="0" indent="0">
              <a:buNone/>
            </a:pPr>
            <a:r>
              <a:rPr lang="hu-HU" b="1" u="sng" dirty="0" smtClean="0">
                <a:latin typeface="+mj-lt"/>
              </a:rPr>
              <a:t>2022</a:t>
            </a:r>
            <a:endParaRPr lang="hu-HU" b="1" u="sng" dirty="0">
              <a:latin typeface="+mj-lt"/>
            </a:endParaRPr>
          </a:p>
          <a:p>
            <a:r>
              <a:rPr lang="hu-HU" b="1" dirty="0" smtClean="0">
                <a:latin typeface="+mj-lt"/>
              </a:rPr>
              <a:t>537.110.278 Ft a nyertes pályázatok forint összege.</a:t>
            </a:r>
          </a:p>
          <a:p>
            <a:pPr marL="0" indent="0">
              <a:buNone/>
            </a:pPr>
            <a:r>
              <a:rPr lang="hu-HU" dirty="0" smtClean="0">
                <a:latin typeface="+mj-lt"/>
              </a:rPr>
              <a:t>    </a:t>
            </a:r>
            <a:r>
              <a:rPr lang="hu-HU" i="1" dirty="0" smtClean="0">
                <a:latin typeface="+mj-lt"/>
              </a:rPr>
              <a:t>633 beadott </a:t>
            </a:r>
            <a:r>
              <a:rPr lang="hu-HU" i="1" dirty="0">
                <a:latin typeface="+mj-lt"/>
              </a:rPr>
              <a:t>pályázat </a:t>
            </a:r>
            <a:r>
              <a:rPr lang="hu-HU" i="1" dirty="0" smtClean="0">
                <a:latin typeface="+mj-lt"/>
              </a:rPr>
              <a:t>–584 nyertes </a:t>
            </a:r>
            <a:r>
              <a:rPr lang="hu-HU" i="1" dirty="0">
                <a:latin typeface="+mj-lt"/>
              </a:rPr>
              <a:t>p., </a:t>
            </a:r>
            <a:r>
              <a:rPr lang="hu-HU" i="1" dirty="0" smtClean="0">
                <a:latin typeface="+mj-lt"/>
              </a:rPr>
              <a:t>92 % </a:t>
            </a:r>
          </a:p>
          <a:p>
            <a:pPr marL="0" indent="0">
              <a:buNone/>
            </a:pPr>
            <a:r>
              <a:rPr lang="hu-HU" i="1" dirty="0">
                <a:latin typeface="+mj-lt"/>
              </a:rPr>
              <a:t> </a:t>
            </a:r>
            <a:r>
              <a:rPr lang="hu-HU" i="1" dirty="0" smtClean="0">
                <a:latin typeface="+mj-lt"/>
              </a:rPr>
              <a:t>   (A 286 db 150 e forintos támogatással együtt.)</a:t>
            </a:r>
            <a:endParaRPr lang="hu-HU" b="1" i="1" dirty="0" smtClean="0">
              <a:latin typeface="+mj-lt"/>
            </a:endParaRPr>
          </a:p>
          <a:p>
            <a:pPr marL="0" indent="0">
              <a:buNone/>
            </a:pPr>
            <a:endParaRPr lang="hu-HU" sz="2800" dirty="0" smtClean="0">
              <a:latin typeface="+mj-lt"/>
            </a:endParaRPr>
          </a:p>
          <a:p>
            <a:pPr marL="0" indent="0">
              <a:buNone/>
            </a:pPr>
            <a:endParaRPr lang="hu-HU" dirty="0">
              <a:latin typeface="+mj-lt"/>
            </a:endParaRPr>
          </a:p>
          <a:p>
            <a:pPr marL="0" indent="0">
              <a:buNone/>
            </a:pPr>
            <a:endParaRPr lang="hu-HU" b="1" dirty="0"/>
          </a:p>
          <a:p>
            <a:pPr marL="0" indent="0">
              <a:buNone/>
            </a:pPr>
            <a:endParaRPr lang="hu-HU" b="1" dirty="0">
              <a:latin typeface="+mj-lt"/>
            </a:endParaRPr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32508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08112"/>
          </a:xfrm>
        </p:spPr>
        <p:txBody>
          <a:bodyPr>
            <a:noAutofit/>
          </a:bodyPr>
          <a:lstStyle/>
          <a:p>
            <a:pPr algn="ctr"/>
            <a:r>
              <a:rPr lang="hu-HU" sz="3600" b="1" dirty="0">
                <a:solidFill>
                  <a:schemeClr val="tx1"/>
                </a:solidFill>
              </a:rPr>
              <a:t>A NEA </a:t>
            </a:r>
            <a:r>
              <a:rPr lang="hu-HU" sz="3600" b="1" dirty="0" smtClean="0">
                <a:solidFill>
                  <a:schemeClr val="tx1"/>
                </a:solidFill>
              </a:rPr>
              <a:t>2022. </a:t>
            </a:r>
            <a:r>
              <a:rPr lang="hu-HU" sz="3600" b="1" dirty="0">
                <a:solidFill>
                  <a:schemeClr val="tx1"/>
                </a:solidFill>
              </a:rPr>
              <a:t>évi megyei </a:t>
            </a:r>
            <a:r>
              <a:rPr lang="hu-HU" sz="3600" b="1" dirty="0" smtClean="0">
                <a:solidFill>
                  <a:schemeClr val="tx1"/>
                </a:solidFill>
              </a:rPr>
              <a:t>adatainak összegzése (összevont és egyszerűsített)</a:t>
            </a:r>
            <a:endParaRPr lang="hu-HU" sz="3600" dirty="0">
              <a:solidFill>
                <a:schemeClr val="tx1"/>
              </a:solidFill>
            </a:endParaRPr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6616183"/>
              </p:ext>
            </p:extLst>
          </p:nvPr>
        </p:nvGraphicFramePr>
        <p:xfrm>
          <a:off x="467544" y="1628800"/>
          <a:ext cx="8229600" cy="48805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48272"/>
                <a:gridCol w="1666528"/>
                <a:gridCol w="1440160"/>
                <a:gridCol w="2674640"/>
              </a:tblGrid>
              <a:tr h="557733">
                <a:tc>
                  <a:txBody>
                    <a:bodyPr/>
                    <a:lstStyle/>
                    <a:p>
                      <a:endParaRPr lang="hu-HU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>
                          <a:latin typeface="+mj-lt"/>
                        </a:rPr>
                        <a:t>Beadott pályázatok</a:t>
                      </a:r>
                      <a:endParaRPr lang="hu-HU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>
                          <a:latin typeface="+mj-lt"/>
                        </a:rPr>
                        <a:t>Nyertes pályázatok</a:t>
                      </a:r>
                      <a:endParaRPr lang="hu-HU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>
                          <a:latin typeface="+mj-lt"/>
                        </a:rPr>
                        <a:t>Támogatottsági arány</a:t>
                      </a:r>
                      <a:endParaRPr lang="hu-HU" sz="1600" dirty="0">
                        <a:latin typeface="+mj-lt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l"/>
                      <a:r>
                        <a:rPr lang="hu-HU" sz="2000" b="0" dirty="0" smtClean="0">
                          <a:latin typeface="+mj-lt"/>
                        </a:rPr>
                        <a:t>Somogy</a:t>
                      </a:r>
                      <a:r>
                        <a:rPr lang="hu-HU" sz="2000" b="0" baseline="0" dirty="0" smtClean="0">
                          <a:latin typeface="+mj-lt"/>
                        </a:rPr>
                        <a:t> </a:t>
                      </a:r>
                      <a:r>
                        <a:rPr lang="hu-HU" sz="2000" b="0" dirty="0" smtClean="0">
                          <a:latin typeface="+mj-lt"/>
                        </a:rPr>
                        <a:t>megye</a:t>
                      </a:r>
                      <a:endParaRPr lang="hu-HU" sz="20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0" dirty="0" smtClean="0">
                          <a:latin typeface="+mj-lt"/>
                        </a:rPr>
                        <a:t>566</a:t>
                      </a:r>
                      <a:endParaRPr lang="hu-HU" sz="20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0" dirty="0" smtClean="0">
                          <a:latin typeface="+mj-lt"/>
                        </a:rPr>
                        <a:t>519</a:t>
                      </a:r>
                      <a:endParaRPr lang="hu-HU" sz="20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0" dirty="0" smtClean="0">
                          <a:latin typeface="+mj-lt"/>
                        </a:rPr>
                        <a:t>91,7% (tavaly </a:t>
                      </a:r>
                      <a:r>
                        <a:rPr kumimoji="0" lang="hu-HU" sz="2000" b="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73,8%)</a:t>
                      </a:r>
                      <a:endParaRPr lang="hu-HU" sz="2000" b="0" dirty="0">
                        <a:latin typeface="+mj-lt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l"/>
                      <a:r>
                        <a:rPr lang="hu-HU" sz="2000" b="0" baseline="0" dirty="0" smtClean="0">
                          <a:latin typeface="+mj-lt"/>
                        </a:rPr>
                        <a:t>Baranya megye</a:t>
                      </a:r>
                      <a:endParaRPr lang="hu-HU" sz="20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0" dirty="0" smtClean="0">
                          <a:latin typeface="+mj-lt"/>
                        </a:rPr>
                        <a:t>650</a:t>
                      </a:r>
                      <a:endParaRPr lang="hu-HU" sz="20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0" dirty="0" smtClean="0">
                          <a:latin typeface="+mj-lt"/>
                        </a:rPr>
                        <a:t>587</a:t>
                      </a:r>
                      <a:endParaRPr lang="hu-HU" sz="20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0" dirty="0" smtClean="0">
                          <a:latin typeface="+mj-lt"/>
                        </a:rPr>
                        <a:t>90,3% (tavaly </a:t>
                      </a:r>
                      <a:r>
                        <a:rPr kumimoji="0" lang="hu-HU" sz="2000" b="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63,3%)</a:t>
                      </a:r>
                      <a:endParaRPr lang="hu-HU" sz="2000" b="0" dirty="0">
                        <a:latin typeface="+mj-lt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l"/>
                      <a:r>
                        <a:rPr lang="hu-HU" sz="2000" b="0" dirty="0" smtClean="0">
                          <a:latin typeface="+mj-lt"/>
                        </a:rPr>
                        <a:t>Tolna</a:t>
                      </a:r>
                      <a:r>
                        <a:rPr lang="hu-HU" sz="2000" b="0" baseline="0" dirty="0" smtClean="0">
                          <a:latin typeface="+mj-lt"/>
                        </a:rPr>
                        <a:t> </a:t>
                      </a:r>
                      <a:r>
                        <a:rPr lang="hu-HU" sz="2000" b="0" dirty="0" smtClean="0">
                          <a:latin typeface="+mj-lt"/>
                        </a:rPr>
                        <a:t>megye</a:t>
                      </a:r>
                      <a:endParaRPr lang="hu-HU" sz="20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0" dirty="0" smtClean="0">
                          <a:latin typeface="+mj-lt"/>
                        </a:rPr>
                        <a:t>297</a:t>
                      </a:r>
                      <a:endParaRPr lang="hu-HU" sz="20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0" dirty="0" smtClean="0">
                          <a:latin typeface="+mj-lt"/>
                        </a:rPr>
                        <a:t>266</a:t>
                      </a:r>
                      <a:endParaRPr lang="hu-HU" sz="20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0" dirty="0" smtClean="0">
                          <a:latin typeface="+mj-lt"/>
                        </a:rPr>
                        <a:t>89,6% (tavaly 75,2%)</a:t>
                      </a:r>
                      <a:endParaRPr lang="hu-HU" sz="2000" b="0" dirty="0">
                        <a:latin typeface="+mj-lt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l"/>
                      <a:r>
                        <a:rPr lang="hu-HU" sz="2000" b="0" dirty="0" smtClean="0">
                          <a:latin typeface="+mj-lt"/>
                        </a:rPr>
                        <a:t>Bács-Kiskun</a:t>
                      </a:r>
                      <a:r>
                        <a:rPr lang="hu-HU" sz="2000" b="0" baseline="0" dirty="0" smtClean="0">
                          <a:latin typeface="+mj-lt"/>
                        </a:rPr>
                        <a:t> </a:t>
                      </a:r>
                      <a:r>
                        <a:rPr lang="hu-HU" sz="2000" b="0" dirty="0" smtClean="0">
                          <a:latin typeface="+mj-lt"/>
                        </a:rPr>
                        <a:t>megye</a:t>
                      </a:r>
                      <a:endParaRPr lang="hu-HU" sz="20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0" dirty="0" smtClean="0">
                          <a:latin typeface="+mj-lt"/>
                        </a:rPr>
                        <a:t>860</a:t>
                      </a:r>
                      <a:endParaRPr lang="hu-HU" sz="20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0" dirty="0" smtClean="0">
                          <a:latin typeface="+mj-lt"/>
                        </a:rPr>
                        <a:t>808</a:t>
                      </a:r>
                      <a:endParaRPr lang="hu-HU" sz="20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0" dirty="0" smtClean="0">
                          <a:latin typeface="+mj-lt"/>
                        </a:rPr>
                        <a:t>94% (tavaly 69,6%)</a:t>
                      </a:r>
                      <a:endParaRPr lang="hu-HU" sz="2000" b="0" dirty="0">
                        <a:latin typeface="+mj-lt"/>
                      </a:endParaRPr>
                    </a:p>
                  </a:txBody>
                  <a:tcPr/>
                </a:tc>
              </a:tr>
              <a:tr h="653717">
                <a:tc>
                  <a:txBody>
                    <a:bodyPr/>
                    <a:lstStyle/>
                    <a:p>
                      <a:pPr algn="l"/>
                      <a:r>
                        <a:rPr lang="hu-HU" sz="2000" b="0" dirty="0" smtClean="0">
                          <a:latin typeface="+mj-lt"/>
                        </a:rPr>
                        <a:t>Csongrád-Csanád</a:t>
                      </a:r>
                      <a:r>
                        <a:rPr lang="hu-HU" sz="2000" b="0" baseline="0" dirty="0" smtClean="0">
                          <a:latin typeface="+mj-lt"/>
                        </a:rPr>
                        <a:t> </a:t>
                      </a:r>
                      <a:r>
                        <a:rPr lang="hu-HU" sz="2000" b="0" dirty="0" smtClean="0">
                          <a:latin typeface="+mj-lt"/>
                        </a:rPr>
                        <a:t>megye</a:t>
                      </a:r>
                      <a:endParaRPr lang="hu-HU" sz="20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0" dirty="0" smtClean="0">
                          <a:latin typeface="+mj-lt"/>
                        </a:rPr>
                        <a:t>697</a:t>
                      </a:r>
                      <a:endParaRPr lang="hu-HU" sz="20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0" dirty="0" smtClean="0">
                          <a:latin typeface="+mj-lt"/>
                        </a:rPr>
                        <a:t>651</a:t>
                      </a:r>
                      <a:endParaRPr lang="hu-HU" sz="20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0" dirty="0" smtClean="0">
                          <a:latin typeface="+mj-lt"/>
                        </a:rPr>
                        <a:t>93,4% (tavaly 67,2%)</a:t>
                      </a:r>
                      <a:endParaRPr lang="hu-HU" sz="2000" b="0" dirty="0">
                        <a:latin typeface="+mj-lt"/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l"/>
                      <a:r>
                        <a:rPr lang="hu-HU" sz="2000" b="0" dirty="0" smtClean="0">
                          <a:latin typeface="+mj-lt"/>
                        </a:rPr>
                        <a:t>Békés</a:t>
                      </a:r>
                      <a:r>
                        <a:rPr lang="hu-HU" sz="2000" b="0" baseline="0" dirty="0" smtClean="0">
                          <a:latin typeface="+mj-lt"/>
                        </a:rPr>
                        <a:t> </a:t>
                      </a:r>
                      <a:r>
                        <a:rPr lang="hu-HU" sz="2000" b="0" dirty="0" smtClean="0">
                          <a:latin typeface="+mj-lt"/>
                        </a:rPr>
                        <a:t>megye</a:t>
                      </a:r>
                      <a:endParaRPr lang="hu-HU" sz="20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0" dirty="0" smtClean="0">
                          <a:latin typeface="+mj-lt"/>
                        </a:rPr>
                        <a:t>637</a:t>
                      </a:r>
                      <a:endParaRPr lang="hu-HU" sz="20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0" dirty="0" smtClean="0">
                          <a:latin typeface="+mj-lt"/>
                        </a:rPr>
                        <a:t>607</a:t>
                      </a:r>
                      <a:endParaRPr lang="hu-HU" sz="20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0" dirty="0" smtClean="0">
                          <a:latin typeface="+mj-lt"/>
                        </a:rPr>
                        <a:t>95,3% (tavaly 69,7%)</a:t>
                      </a:r>
                      <a:endParaRPr lang="hu-HU" sz="2000" b="0" dirty="0">
                        <a:latin typeface="+mj-lt"/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l"/>
                      <a:r>
                        <a:rPr lang="hu-HU" sz="2000" b="1" dirty="0" smtClean="0">
                          <a:latin typeface="+mj-lt"/>
                        </a:rPr>
                        <a:t>Pest megye</a:t>
                      </a:r>
                      <a:endParaRPr lang="hu-HU" sz="20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 smtClean="0">
                          <a:latin typeface="+mj-lt"/>
                        </a:rPr>
                        <a:t>908</a:t>
                      </a:r>
                      <a:endParaRPr lang="hu-HU" sz="20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 smtClean="0">
                          <a:latin typeface="+mj-lt"/>
                        </a:rPr>
                        <a:t>819</a:t>
                      </a:r>
                      <a:endParaRPr lang="hu-HU" sz="20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 smtClean="0">
                          <a:latin typeface="+mj-lt"/>
                        </a:rPr>
                        <a:t>90,2% (tavaly 67,8%)</a:t>
                      </a:r>
                      <a:endParaRPr lang="hu-HU" sz="2000" b="1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32879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solidFill>
                  <a:schemeClr val="tx1"/>
                </a:solidFill>
              </a:rPr>
              <a:t>NEA 2022 Normatív pályázat 1. </a:t>
            </a: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>
                <a:latin typeface="+mj-lt"/>
              </a:rPr>
              <a:t>„Adományok után járó normatív kiegészítésen alapuló </a:t>
            </a:r>
            <a:r>
              <a:rPr lang="hu-HU" sz="2400" b="1" dirty="0" smtClean="0">
                <a:latin typeface="+mj-lt"/>
              </a:rPr>
              <a:t>támogatás </a:t>
            </a:r>
            <a:r>
              <a:rPr lang="hu-HU" sz="2400" b="1" dirty="0">
                <a:latin typeface="+mj-lt"/>
              </a:rPr>
              <a:t>civil szervezetek részére </a:t>
            </a:r>
            <a:r>
              <a:rPr lang="hu-HU" sz="2400" b="1" dirty="0" smtClean="0">
                <a:latin typeface="+mj-lt"/>
              </a:rPr>
              <a:t>2022.”</a:t>
            </a:r>
          </a:p>
          <a:p>
            <a:r>
              <a:rPr lang="hu-HU" sz="2400" dirty="0">
                <a:latin typeface="+mj-lt"/>
              </a:rPr>
              <a:t>A kiírás keretében akkor </a:t>
            </a:r>
            <a:r>
              <a:rPr lang="hu-HU" sz="2400" dirty="0" smtClean="0">
                <a:latin typeface="+mj-lt"/>
              </a:rPr>
              <a:t>volt biztosítható a támogatás</a:t>
            </a:r>
            <a:r>
              <a:rPr lang="hu-HU" sz="2400" dirty="0">
                <a:latin typeface="+mj-lt"/>
              </a:rPr>
              <a:t>, ha a civil szervezetek által gyűjtött és a számviteli beszámolójában feltüntetett </a:t>
            </a:r>
            <a:r>
              <a:rPr lang="hu-HU" sz="2400" b="1" dirty="0">
                <a:latin typeface="+mj-lt"/>
              </a:rPr>
              <a:t>adomány</a:t>
            </a:r>
            <a:r>
              <a:rPr lang="hu-HU" sz="2400" dirty="0">
                <a:latin typeface="+mj-lt"/>
              </a:rPr>
              <a:t> után járó </a:t>
            </a:r>
            <a:r>
              <a:rPr lang="hu-HU" sz="2400" b="1" dirty="0">
                <a:latin typeface="+mj-lt"/>
              </a:rPr>
              <a:t>tíz százalékos normatív kiegészítés </a:t>
            </a:r>
            <a:r>
              <a:rPr lang="hu-HU" sz="2400" b="1" dirty="0" smtClean="0">
                <a:latin typeface="+mj-lt"/>
              </a:rPr>
              <a:t>elérte </a:t>
            </a:r>
            <a:r>
              <a:rPr lang="hu-HU" sz="2400" b="1" dirty="0">
                <a:latin typeface="+mj-lt"/>
              </a:rPr>
              <a:t>a 10.000,- Ft-ot </a:t>
            </a:r>
            <a:r>
              <a:rPr lang="hu-HU" sz="2400" dirty="0">
                <a:latin typeface="+mj-lt"/>
              </a:rPr>
              <a:t>(a számviteli beszámolóban adományként feltüntetett összeg legalább 100.000,- Ft). </a:t>
            </a:r>
            <a:endParaRPr lang="hu-HU" sz="2400" dirty="0" smtClean="0">
              <a:latin typeface="+mj-lt"/>
            </a:endParaRPr>
          </a:p>
          <a:p>
            <a:r>
              <a:rPr lang="hu-HU" sz="2400" dirty="0" smtClean="0">
                <a:latin typeface="+mj-lt"/>
              </a:rPr>
              <a:t>Az </a:t>
            </a:r>
            <a:r>
              <a:rPr lang="hu-HU" sz="2400" dirty="0">
                <a:latin typeface="+mj-lt"/>
              </a:rPr>
              <a:t>adományok után járó normatív kiegészítésként nyújtott működési támogatás l</a:t>
            </a:r>
            <a:r>
              <a:rPr lang="hu-HU" sz="2400" b="1" dirty="0">
                <a:latin typeface="+mj-lt"/>
              </a:rPr>
              <a:t>egfeljebb 750.000,- Ft</a:t>
            </a:r>
            <a:r>
              <a:rPr lang="hu-HU" sz="2400" dirty="0">
                <a:latin typeface="+mj-lt"/>
              </a:rPr>
              <a:t> értékig </a:t>
            </a:r>
            <a:r>
              <a:rPr lang="hu-HU" sz="2400" dirty="0" smtClean="0">
                <a:latin typeface="+mj-lt"/>
              </a:rPr>
              <a:t>volt biztosítható</a:t>
            </a:r>
            <a:r>
              <a:rPr lang="hu-HU" sz="2400" dirty="0">
                <a:latin typeface="+mj-lt"/>
              </a:rPr>
              <a:t>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39709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solidFill>
                  <a:schemeClr val="tx1"/>
                </a:solidFill>
              </a:rPr>
              <a:t>NEA </a:t>
            </a:r>
            <a:r>
              <a:rPr lang="hu-HU" b="1" dirty="0" smtClean="0">
                <a:solidFill>
                  <a:schemeClr val="tx1"/>
                </a:solidFill>
              </a:rPr>
              <a:t>2022 </a:t>
            </a:r>
            <a:r>
              <a:rPr lang="hu-HU" b="1" dirty="0">
                <a:solidFill>
                  <a:schemeClr val="tx1"/>
                </a:solidFill>
              </a:rPr>
              <a:t>Normatív pályázat </a:t>
            </a:r>
            <a:r>
              <a:rPr lang="hu-HU" b="1" dirty="0" smtClean="0">
                <a:solidFill>
                  <a:schemeClr val="tx1"/>
                </a:solidFill>
              </a:rPr>
              <a:t>2.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1" dirty="0"/>
              <a:t>A pályázat beadási időszaka:  2022. június 27. </a:t>
            </a:r>
            <a:r>
              <a:rPr lang="hu-HU" b="1" dirty="0" smtClean="0"/>
              <a:t>11:00 órától– </a:t>
            </a:r>
            <a:r>
              <a:rPr lang="hu-HU" b="1" dirty="0"/>
              <a:t>2022. július 27. </a:t>
            </a:r>
            <a:r>
              <a:rPr lang="hu-HU" b="1" dirty="0" smtClean="0"/>
              <a:t>14:00 óra volt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Beérkezett igény: 1.052 db </a:t>
            </a:r>
            <a:r>
              <a:rPr lang="hu-HU" sz="2000" i="1" dirty="0" smtClean="0"/>
              <a:t>(tavaly 796 db) </a:t>
            </a:r>
          </a:p>
          <a:p>
            <a:pPr marL="0" indent="0">
              <a:buNone/>
            </a:pPr>
            <a:r>
              <a:rPr lang="hu-HU" b="1" dirty="0" smtClean="0"/>
              <a:t>Érvényes pályázatok száma: 1.008 db </a:t>
            </a:r>
            <a:r>
              <a:rPr lang="hu-HU" sz="2000" i="1" dirty="0" smtClean="0"/>
              <a:t>(tavaly 759 db)</a:t>
            </a:r>
          </a:p>
          <a:p>
            <a:pPr marL="0" indent="0">
              <a:buNone/>
            </a:pPr>
            <a:r>
              <a:rPr lang="hu-HU" dirty="0" smtClean="0"/>
              <a:t>Érvénytelen pályázatok száma: 44 db.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b="1" u="sng" dirty="0" smtClean="0"/>
              <a:t>Nyertes pályázatok forint összege: 373.902.401 Ft.</a:t>
            </a:r>
          </a:p>
          <a:p>
            <a:pPr marL="0" indent="0">
              <a:buNone/>
            </a:pPr>
            <a:r>
              <a:rPr lang="hu-HU" sz="2000" i="1" dirty="0" smtClean="0"/>
              <a:t>(A tavalyi összeg 272 m </a:t>
            </a:r>
            <a:r>
              <a:rPr lang="hu-HU" sz="2000" i="1" dirty="0" err="1" smtClean="0"/>
              <a:t>ft</a:t>
            </a:r>
            <a:r>
              <a:rPr lang="hu-HU" sz="2000" i="1" dirty="0" smtClean="0"/>
              <a:t>, a 2018</a:t>
            </a:r>
            <a:r>
              <a:rPr lang="hu-HU" sz="2000" i="1" dirty="0"/>
              <a:t>. évi kifizetés </a:t>
            </a:r>
            <a:r>
              <a:rPr lang="hu-HU" sz="2000" i="1" dirty="0" smtClean="0"/>
              <a:t>még 66 </a:t>
            </a:r>
            <a:r>
              <a:rPr lang="hu-HU" sz="2000" i="1" dirty="0"/>
              <a:t>millió forint volt</a:t>
            </a:r>
            <a:r>
              <a:rPr lang="hu-HU" sz="2000" i="1" dirty="0" smtClean="0"/>
              <a:t>.)</a:t>
            </a:r>
          </a:p>
          <a:p>
            <a:pPr marL="0" indent="0">
              <a:buNone/>
            </a:pPr>
            <a:endParaRPr lang="hu-HU" sz="2000" i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1625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 fontScale="90000"/>
          </a:bodyPr>
          <a:lstStyle/>
          <a:p>
            <a:pPr lvl="0" algn="ctr"/>
            <a:r>
              <a:rPr lang="hu-HU" dirty="0"/>
              <a:t/>
            </a:r>
            <a:br>
              <a:rPr lang="hu-HU" dirty="0"/>
            </a:br>
            <a:r>
              <a:rPr lang="hu-HU" sz="3100" b="1" dirty="0" smtClean="0">
                <a:solidFill>
                  <a:schemeClr val="tx1"/>
                </a:solidFill>
              </a:rPr>
              <a:t>A NEA 2022 pályázatainak legfontosabb ismérvei</a:t>
            </a:r>
            <a:endParaRPr lang="hu-HU" sz="3100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u="sng" dirty="0" smtClean="0">
                <a:latin typeface="+mj-lt"/>
              </a:rPr>
              <a:t>Korábbi változások</a:t>
            </a:r>
            <a:r>
              <a:rPr lang="hu-HU" sz="2400" b="1" dirty="0" smtClean="0">
                <a:latin typeface="+mj-lt"/>
              </a:rPr>
              <a:t> </a:t>
            </a:r>
          </a:p>
          <a:p>
            <a:r>
              <a:rPr lang="hu-HU" sz="2400" b="1" dirty="0">
                <a:latin typeface="+mj-lt"/>
              </a:rPr>
              <a:t>E</a:t>
            </a:r>
            <a:r>
              <a:rPr lang="hu-HU" sz="2400" b="1" dirty="0" smtClean="0">
                <a:latin typeface="+mj-lt"/>
              </a:rPr>
              <a:t>gyszerűsített</a:t>
            </a:r>
            <a:r>
              <a:rPr lang="hu-HU" sz="2400" dirty="0" smtClean="0">
                <a:latin typeface="+mj-lt"/>
              </a:rPr>
              <a:t> </a:t>
            </a:r>
            <a:r>
              <a:rPr lang="hu-HU" sz="2400" b="1" dirty="0" smtClean="0">
                <a:latin typeface="+mj-lt"/>
              </a:rPr>
              <a:t>támogatás</a:t>
            </a:r>
            <a:r>
              <a:rPr lang="hu-HU" sz="2400" dirty="0" smtClean="0">
                <a:latin typeface="+mj-lt"/>
              </a:rPr>
              <a:t> bevezetése; </a:t>
            </a:r>
          </a:p>
          <a:p>
            <a:r>
              <a:rPr lang="hu-HU" sz="2400" b="1" dirty="0" smtClean="0">
                <a:latin typeface="+mj-lt"/>
              </a:rPr>
              <a:t>összevont támogatás </a:t>
            </a:r>
            <a:r>
              <a:rPr lang="hu-HU" sz="2400" dirty="0" smtClean="0">
                <a:latin typeface="+mj-lt"/>
              </a:rPr>
              <a:t>a korábbi szakmai és működési támogatás helyett</a:t>
            </a:r>
            <a:r>
              <a:rPr lang="hu-HU" sz="2400" dirty="0">
                <a:latin typeface="+mj-lt"/>
              </a:rPr>
              <a:t>;</a:t>
            </a:r>
            <a:endParaRPr lang="hu-HU" sz="2400" dirty="0" smtClean="0">
              <a:latin typeface="+mj-lt"/>
            </a:endParaRPr>
          </a:p>
          <a:p>
            <a:r>
              <a:rPr lang="hu-HU" sz="2400" dirty="0" smtClean="0">
                <a:latin typeface="+mj-lt"/>
              </a:rPr>
              <a:t>a </a:t>
            </a:r>
            <a:r>
              <a:rPr lang="hu-HU" sz="2400" b="1" dirty="0" smtClean="0">
                <a:latin typeface="+mj-lt"/>
              </a:rPr>
              <a:t>normatív kiegészítő támogatás </a:t>
            </a:r>
            <a:r>
              <a:rPr lang="hu-HU" sz="2400" dirty="0" smtClean="0">
                <a:latin typeface="+mj-lt"/>
              </a:rPr>
              <a:t>5%-ról </a:t>
            </a:r>
            <a:r>
              <a:rPr lang="hu-HU" sz="2400" b="1" dirty="0" smtClean="0">
                <a:latin typeface="+mj-lt"/>
              </a:rPr>
              <a:t>10%-ra </a:t>
            </a:r>
            <a:r>
              <a:rPr lang="hu-HU" sz="2400" dirty="0" smtClean="0">
                <a:latin typeface="+mj-lt"/>
              </a:rPr>
              <a:t>emelése;</a:t>
            </a:r>
          </a:p>
          <a:p>
            <a:r>
              <a:rPr lang="hu-HU" sz="2400" dirty="0">
                <a:latin typeface="+mj-lt"/>
              </a:rPr>
              <a:t>a</a:t>
            </a:r>
            <a:r>
              <a:rPr lang="hu-HU" sz="2400" dirty="0" smtClean="0">
                <a:latin typeface="+mj-lt"/>
              </a:rPr>
              <a:t> civil területen az EPER helyett </a:t>
            </a:r>
            <a:r>
              <a:rPr lang="hu-HU" sz="2400" b="1" dirty="0" smtClean="0">
                <a:latin typeface="+mj-lt"/>
              </a:rPr>
              <a:t>új pályázatkezelő rendszer </a:t>
            </a:r>
            <a:r>
              <a:rPr lang="hu-HU" sz="2400" dirty="0" smtClean="0">
                <a:latin typeface="+mj-lt"/>
              </a:rPr>
              <a:t>(NIR) bevezetése;</a:t>
            </a:r>
          </a:p>
          <a:p>
            <a:r>
              <a:rPr lang="hu-HU" sz="2400" b="1" dirty="0">
                <a:latin typeface="+mj-lt"/>
              </a:rPr>
              <a:t>h</a:t>
            </a:r>
            <a:r>
              <a:rPr lang="hu-HU" sz="2400" b="1" dirty="0" smtClean="0">
                <a:latin typeface="+mj-lt"/>
              </a:rPr>
              <a:t>atáron túli szervezetek </a:t>
            </a:r>
            <a:r>
              <a:rPr lang="hu-HU" sz="2400" dirty="0" smtClean="0">
                <a:latin typeface="+mj-lt"/>
              </a:rPr>
              <a:t>kötelező befogadása minden kollégiumban vagy önállóan vagy társpályázóként (KK);</a:t>
            </a:r>
          </a:p>
          <a:p>
            <a:r>
              <a:rPr lang="hu-HU" sz="2400" b="1" dirty="0">
                <a:latin typeface="+mj-lt"/>
              </a:rPr>
              <a:t>várólista eltörlése </a:t>
            </a:r>
            <a:r>
              <a:rPr lang="hu-HU" sz="2400" dirty="0" smtClean="0">
                <a:latin typeface="+mj-lt"/>
              </a:rPr>
              <a:t>2020.szeptember 1-től.</a:t>
            </a:r>
            <a:endParaRPr lang="hu-HU" sz="2400" b="1" u="sng" dirty="0">
              <a:latin typeface="+mj-lt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523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35280" cy="1143000"/>
          </a:xfrm>
        </p:spPr>
        <p:txBody>
          <a:bodyPr>
            <a:normAutofit/>
          </a:bodyPr>
          <a:lstStyle/>
          <a:p>
            <a:pPr algn="ctr"/>
            <a:r>
              <a:rPr lang="hu-HU" sz="3200" b="1" dirty="0">
                <a:solidFill>
                  <a:schemeClr val="tx1"/>
                </a:solidFill>
              </a:rPr>
              <a:t>NEA </a:t>
            </a:r>
            <a:r>
              <a:rPr lang="hu-HU" sz="3200" b="1" dirty="0" smtClean="0">
                <a:solidFill>
                  <a:schemeClr val="tx1"/>
                </a:solidFill>
              </a:rPr>
              <a:t>2022 </a:t>
            </a:r>
            <a:r>
              <a:rPr lang="hu-HU" sz="3200" b="1" dirty="0">
                <a:solidFill>
                  <a:schemeClr val="tx1"/>
                </a:solidFill>
              </a:rPr>
              <a:t>Normatív </a:t>
            </a:r>
            <a:r>
              <a:rPr lang="hu-HU" sz="3200" b="1" dirty="0" smtClean="0">
                <a:solidFill>
                  <a:schemeClr val="tx1"/>
                </a:solidFill>
              </a:rPr>
              <a:t>pályázat nyertes szervezetek megyei bontás</a:t>
            </a:r>
            <a:endParaRPr lang="hu-HU" sz="3200" dirty="0">
              <a:solidFill>
                <a:schemeClr val="tx1"/>
              </a:solidFill>
            </a:endParaRPr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5624408"/>
              </p:ext>
            </p:extLst>
          </p:nvPr>
        </p:nvGraphicFramePr>
        <p:xfrm>
          <a:off x="467544" y="1935169"/>
          <a:ext cx="8280920" cy="44280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0440"/>
                <a:gridCol w="1440160"/>
                <a:gridCol w="2880320"/>
              </a:tblGrid>
              <a:tr h="34201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 Megye 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u-HU" sz="900" u="none" strike="noStrike" dirty="0">
                          <a:effectLst/>
                        </a:rPr>
                        <a:t> </a:t>
                      </a:r>
                      <a:endParaRPr lang="hu-H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9" marR="8779" marT="8779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42012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hu-HU" sz="1800" u="none" strike="noStrike" dirty="0" smtClean="0">
                          <a:effectLst/>
                          <a:latin typeface="+mj-lt"/>
                        </a:rPr>
                        <a:t>    Összesen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42012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 db </a:t>
                      </a:r>
                      <a:r>
                        <a:rPr lang="hu-HU" sz="1800" u="none" strike="noStrike" dirty="0" smtClean="0">
                          <a:effectLst/>
                          <a:latin typeface="+mj-lt"/>
                        </a:rPr>
                        <a:t>(tavalyi)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hu-HU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millió</a:t>
                      </a:r>
                      <a:r>
                        <a:rPr lang="hu-HU" sz="1800" u="none" strike="noStrike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Ft </a:t>
                      </a:r>
                      <a:r>
                        <a:rPr lang="hu-HU" sz="1800" u="none" strike="noStrike" dirty="0" smtClean="0">
                          <a:effectLst/>
                          <a:latin typeface="+mj-lt"/>
                        </a:rPr>
                        <a:t>(tavalyi)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ctr"/>
                </a:tc>
              </a:tr>
              <a:tr h="342012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Bács-Kiskun megye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     </a:t>
                      </a:r>
                      <a:r>
                        <a:rPr lang="hu-HU" sz="1800" b="0" u="none" strike="noStrike" dirty="0" smtClean="0">
                          <a:effectLst/>
                          <a:latin typeface="+mj-lt"/>
                        </a:rPr>
                        <a:t>52 </a:t>
                      </a:r>
                      <a:r>
                        <a:rPr lang="hu-HU" sz="1800" b="0" i="1" u="none" strike="noStrike" dirty="0" smtClean="0">
                          <a:effectLst/>
                          <a:latin typeface="+mj-lt"/>
                        </a:rPr>
                        <a:t>(33)    </a:t>
                      </a:r>
                      <a:endParaRPr lang="hu-HU" sz="1800" b="0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       </a:t>
                      </a:r>
                      <a:r>
                        <a:rPr lang="hu-HU" sz="1800" b="0" u="none" strike="noStrike" dirty="0" smtClean="0">
                          <a:effectLst/>
                          <a:latin typeface="+mj-lt"/>
                        </a:rPr>
                        <a:t>15,9 </a:t>
                      </a:r>
                      <a:r>
                        <a:rPr lang="hu-HU" sz="1800" b="0" i="1" u="none" strike="noStrike" dirty="0" smtClean="0">
                          <a:effectLst/>
                          <a:latin typeface="+mj-lt"/>
                        </a:rPr>
                        <a:t>(8</a:t>
                      </a:r>
                      <a:r>
                        <a:rPr lang="hu-HU" sz="1800" b="0" i="1" u="none" strike="noStrike" baseline="0" dirty="0" smtClean="0">
                          <a:effectLst/>
                          <a:latin typeface="+mj-lt"/>
                        </a:rPr>
                        <a:t>)</a:t>
                      </a:r>
                      <a:endParaRPr lang="hu-HU" sz="1800" b="0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</a:tr>
              <a:tr h="342012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Baranya megye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     </a:t>
                      </a:r>
                      <a:r>
                        <a:rPr lang="hu-HU" sz="1800" b="0" u="none" strike="noStrike" dirty="0" smtClean="0">
                          <a:effectLst/>
                          <a:latin typeface="+mj-lt"/>
                        </a:rPr>
                        <a:t>44 </a:t>
                      </a:r>
                      <a:r>
                        <a:rPr lang="hu-HU" sz="1800" b="0" i="1" u="none" strike="noStrike" dirty="0" smtClean="0">
                          <a:effectLst/>
                          <a:latin typeface="+mj-lt"/>
                        </a:rPr>
                        <a:t>(30)   </a:t>
                      </a:r>
                      <a:endParaRPr lang="hu-HU" sz="1800" b="0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       </a:t>
                      </a:r>
                      <a:r>
                        <a:rPr lang="hu-HU" sz="1800" b="0" u="none" strike="noStrike" dirty="0" smtClean="0">
                          <a:effectLst/>
                          <a:latin typeface="+mj-lt"/>
                        </a:rPr>
                        <a:t>14,5 </a:t>
                      </a:r>
                      <a:r>
                        <a:rPr lang="hu-HU" sz="1800" b="0" i="1" u="none" strike="noStrike" dirty="0" smtClean="0">
                          <a:effectLst/>
                          <a:latin typeface="+mj-lt"/>
                        </a:rPr>
                        <a:t>(9)</a:t>
                      </a:r>
                      <a:endParaRPr lang="hu-HU" sz="1800" b="0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</a:tr>
              <a:tr h="342012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 Békés megye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      </a:t>
                      </a:r>
                      <a:r>
                        <a:rPr lang="hu-HU" sz="1800" u="none" strike="noStrike" dirty="0" smtClean="0">
                          <a:effectLst/>
                          <a:latin typeface="+mj-lt"/>
                        </a:rPr>
                        <a:t>35 </a:t>
                      </a:r>
                      <a:r>
                        <a:rPr lang="hu-HU" sz="1800" i="1" u="none" strike="noStrike" dirty="0" smtClean="0">
                          <a:effectLst/>
                          <a:latin typeface="+mj-lt"/>
                        </a:rPr>
                        <a:t>(28)    </a:t>
                      </a:r>
                      <a:endParaRPr lang="hu-HU" sz="1800" b="0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        </a:t>
                      </a:r>
                      <a:r>
                        <a:rPr lang="hu-HU" sz="1800" u="none" strike="noStrike" dirty="0" smtClean="0">
                          <a:effectLst/>
                          <a:latin typeface="+mj-lt"/>
                        </a:rPr>
                        <a:t>   8 </a:t>
                      </a:r>
                      <a:r>
                        <a:rPr lang="hu-HU" sz="1800" i="1" u="none" strike="noStrike" dirty="0" smtClean="0">
                          <a:effectLst/>
                          <a:latin typeface="+mj-lt"/>
                        </a:rPr>
                        <a:t>(7)</a:t>
                      </a:r>
                      <a:endParaRPr lang="hu-HU" sz="1800" b="0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</a:tr>
              <a:tr h="342012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Borsod-Abaúj-Zemplén megye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     </a:t>
                      </a:r>
                      <a:r>
                        <a:rPr lang="hu-HU" sz="1800" b="0" u="none" strike="noStrike" dirty="0" smtClean="0">
                          <a:effectLst/>
                          <a:latin typeface="+mj-lt"/>
                        </a:rPr>
                        <a:t>48 </a:t>
                      </a:r>
                      <a:r>
                        <a:rPr lang="hu-HU" sz="1800" b="0" i="1" u="none" strike="noStrike" dirty="0" smtClean="0">
                          <a:effectLst/>
                          <a:latin typeface="+mj-lt"/>
                        </a:rPr>
                        <a:t>(35)   </a:t>
                      </a:r>
                      <a:endParaRPr lang="hu-HU" sz="1800" b="0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     </a:t>
                      </a:r>
                      <a:r>
                        <a:rPr lang="hu-HU" sz="1800" b="0" u="none" strike="noStrike" dirty="0" smtClean="0">
                          <a:effectLst/>
                          <a:latin typeface="+mj-lt"/>
                        </a:rPr>
                        <a:t>   15,9 </a:t>
                      </a:r>
                      <a:r>
                        <a:rPr lang="hu-HU" sz="1800" b="0" i="1" u="none" strike="noStrike" dirty="0" smtClean="0">
                          <a:effectLst/>
                          <a:latin typeface="+mj-lt"/>
                        </a:rPr>
                        <a:t>(13)</a:t>
                      </a:r>
                      <a:endParaRPr lang="hu-HU" sz="1800" b="0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</a:tr>
              <a:tr h="323883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>
                          <a:effectLst/>
                          <a:latin typeface="+mj-lt"/>
                        </a:rPr>
                        <a:t> Budapest 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   </a:t>
                      </a:r>
                      <a:r>
                        <a:rPr lang="hu-HU" sz="1800" u="none" strike="noStrike" dirty="0" smtClean="0">
                          <a:effectLst/>
                          <a:latin typeface="+mj-lt"/>
                        </a:rPr>
                        <a:t> 260 (233)   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105,9 </a:t>
                      </a:r>
                      <a:r>
                        <a:rPr lang="hu-HU" sz="18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(85,2)</a:t>
                      </a:r>
                      <a:endParaRPr lang="hu-HU" sz="1800" b="0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</a:tr>
              <a:tr h="342012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hu-HU" sz="1800" u="none" strike="noStrike" dirty="0" smtClean="0">
                          <a:effectLst/>
                          <a:latin typeface="+mj-lt"/>
                        </a:rPr>
                        <a:t>Csongrád-Csanád </a:t>
                      </a:r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megye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      </a:t>
                      </a:r>
                      <a:r>
                        <a:rPr lang="hu-HU" sz="1800" u="none" strike="noStrike" dirty="0" smtClean="0">
                          <a:effectLst/>
                          <a:latin typeface="+mj-lt"/>
                        </a:rPr>
                        <a:t>57 (34)   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        </a:t>
                      </a:r>
                      <a:r>
                        <a:rPr lang="hu-HU" sz="1800" u="none" strike="noStrike" dirty="0" smtClean="0">
                          <a:effectLst/>
                          <a:latin typeface="+mj-lt"/>
                        </a:rPr>
                        <a:t>16,6 </a:t>
                      </a:r>
                      <a:r>
                        <a:rPr lang="hu-HU" sz="1800" i="1" u="none" strike="noStrike" dirty="0" smtClean="0">
                          <a:effectLst/>
                          <a:latin typeface="+mj-lt"/>
                        </a:rPr>
                        <a:t>(9,8)</a:t>
                      </a:r>
                      <a:endParaRPr lang="hu-HU" sz="1800" b="0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</a:tr>
              <a:tr h="342012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Fejér megye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     </a:t>
                      </a:r>
                      <a:r>
                        <a:rPr lang="hu-HU" sz="1800" b="0" u="none" strike="noStrike" dirty="0" smtClean="0">
                          <a:effectLst/>
                          <a:latin typeface="+mj-lt"/>
                        </a:rPr>
                        <a:t>28 (24)   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       </a:t>
                      </a:r>
                      <a:r>
                        <a:rPr lang="hu-HU" sz="1800" b="0" u="none" strike="noStrike" dirty="0" smtClean="0">
                          <a:effectLst/>
                          <a:latin typeface="+mj-lt"/>
                        </a:rPr>
                        <a:t>   8,4 </a:t>
                      </a:r>
                      <a:r>
                        <a:rPr lang="hu-HU" sz="1800" b="0" i="1" u="none" strike="noStrike" dirty="0" smtClean="0">
                          <a:effectLst/>
                          <a:latin typeface="+mj-lt"/>
                        </a:rPr>
                        <a:t>(7,4)</a:t>
                      </a:r>
                      <a:endParaRPr lang="hu-HU" sz="1800" b="0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</a:tr>
              <a:tr h="342012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Győr-Moson-Sopron megye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     </a:t>
                      </a:r>
                      <a:r>
                        <a:rPr lang="hu-HU" sz="1800" b="0" u="none" strike="noStrike" dirty="0" smtClean="0">
                          <a:effectLst/>
                          <a:latin typeface="+mj-lt"/>
                        </a:rPr>
                        <a:t>34 (24)   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</a:t>
                      </a:r>
                      <a:r>
                        <a:rPr lang="hu-HU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</a:t>
                      </a:r>
                      <a:r>
                        <a:rPr lang="hu-H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11,7 </a:t>
                      </a:r>
                      <a:r>
                        <a:rPr lang="hu-HU" sz="18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(8,1)</a:t>
                      </a:r>
                      <a:endParaRPr lang="hu-HU" sz="1800" b="0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</a:tr>
              <a:tr h="342012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Hajdú-Bihar megye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     </a:t>
                      </a:r>
                      <a:r>
                        <a:rPr lang="hu-HU" sz="1800" b="0" u="none" strike="noStrike" dirty="0" smtClean="0">
                          <a:effectLst/>
                          <a:latin typeface="+mj-lt"/>
                        </a:rPr>
                        <a:t>77 (38)   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     </a:t>
                      </a:r>
                      <a:r>
                        <a:rPr lang="hu-HU" sz="1800" b="0" u="none" strike="noStrike" dirty="0" smtClean="0">
                          <a:effectLst/>
                          <a:latin typeface="+mj-lt"/>
                        </a:rPr>
                        <a:t>    34,1 </a:t>
                      </a:r>
                      <a:r>
                        <a:rPr lang="hu-HU" sz="1800" b="0" i="1" u="none" strike="noStrike" dirty="0" smtClean="0">
                          <a:effectLst/>
                          <a:latin typeface="+mj-lt"/>
                        </a:rPr>
                        <a:t>(15,9)</a:t>
                      </a:r>
                      <a:endParaRPr lang="hu-HU" sz="1800" b="0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</a:tr>
              <a:tr h="342012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 Heves megye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      </a:t>
                      </a:r>
                      <a:r>
                        <a:rPr lang="hu-HU" sz="1800" u="none" strike="noStrike" dirty="0" smtClean="0">
                          <a:effectLst/>
                          <a:latin typeface="+mj-lt"/>
                        </a:rPr>
                        <a:t>22 (17)   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        </a:t>
                      </a:r>
                      <a:r>
                        <a:rPr lang="hu-HU" sz="1800" u="none" strike="noStrike" dirty="0" smtClean="0">
                          <a:effectLst/>
                          <a:latin typeface="+mj-lt"/>
                        </a:rPr>
                        <a:t>    6,</a:t>
                      </a:r>
                      <a:r>
                        <a:rPr lang="hu-HU" sz="1800" u="none" strike="noStrike" dirty="0" err="1" smtClean="0">
                          <a:effectLst/>
                          <a:latin typeface="+mj-lt"/>
                        </a:rPr>
                        <a:t>6</a:t>
                      </a:r>
                      <a:r>
                        <a:rPr lang="hu-HU" sz="1800" u="none" strike="noStrike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hu-HU" sz="1800" i="1" u="none" strike="noStrike" dirty="0" smtClean="0">
                          <a:effectLst/>
                          <a:latin typeface="+mj-lt"/>
                        </a:rPr>
                        <a:t>(4,</a:t>
                      </a:r>
                      <a:r>
                        <a:rPr lang="hu-HU" sz="1800" i="1" u="none" strike="noStrike" dirty="0" err="1" smtClean="0">
                          <a:effectLst/>
                          <a:latin typeface="+mj-lt"/>
                        </a:rPr>
                        <a:t>4</a:t>
                      </a:r>
                      <a:r>
                        <a:rPr lang="hu-HU" sz="1800" i="1" u="none" strike="noStrike" dirty="0" smtClean="0">
                          <a:effectLst/>
                          <a:latin typeface="+mj-lt"/>
                        </a:rPr>
                        <a:t>)</a:t>
                      </a:r>
                      <a:endParaRPr lang="hu-HU" sz="1800" b="0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</a:tr>
            </a:tbl>
          </a:graphicData>
        </a:graphic>
      </p:graphicFrame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20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650095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35280" cy="1143000"/>
          </a:xfrm>
        </p:spPr>
        <p:txBody>
          <a:bodyPr>
            <a:normAutofit/>
          </a:bodyPr>
          <a:lstStyle/>
          <a:p>
            <a:r>
              <a:rPr lang="hu-HU" sz="3600" b="1" dirty="0">
                <a:solidFill>
                  <a:schemeClr val="tx1"/>
                </a:solidFill>
              </a:rPr>
              <a:t>NEA </a:t>
            </a:r>
            <a:r>
              <a:rPr lang="hu-HU" sz="3600" b="1" dirty="0" smtClean="0">
                <a:solidFill>
                  <a:schemeClr val="tx1"/>
                </a:solidFill>
              </a:rPr>
              <a:t>2022 </a:t>
            </a:r>
            <a:r>
              <a:rPr lang="hu-HU" sz="3600" b="1" dirty="0">
                <a:solidFill>
                  <a:schemeClr val="tx1"/>
                </a:solidFill>
              </a:rPr>
              <a:t>Normatív pályázat megyei bontás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21</a:t>
            </a:fld>
            <a:endParaRPr lang="hu-HU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7901985"/>
              </p:ext>
            </p:extLst>
          </p:nvPr>
        </p:nvGraphicFramePr>
        <p:xfrm>
          <a:off x="539551" y="2060838"/>
          <a:ext cx="8208913" cy="36331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56385"/>
                <a:gridCol w="1296144"/>
                <a:gridCol w="3456384"/>
              </a:tblGrid>
              <a:tr h="366587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hu-HU" sz="2000" b="0" u="none" strike="noStrike" dirty="0" smtClean="0">
                          <a:effectLst/>
                          <a:latin typeface="+mj-lt"/>
                        </a:rPr>
                        <a:t>Jász-Nagykun-Szolnok </a:t>
                      </a:r>
                      <a:r>
                        <a:rPr lang="hu-HU" sz="2000" b="0" u="none" strike="noStrike" dirty="0">
                          <a:effectLst/>
                          <a:latin typeface="+mj-lt"/>
                        </a:rPr>
                        <a:t>megye 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u="none" strike="noStrike" dirty="0">
                          <a:effectLst/>
                          <a:latin typeface="+mj-lt"/>
                        </a:rPr>
                        <a:t>      </a:t>
                      </a:r>
                      <a:r>
                        <a:rPr lang="hu-HU" sz="2000" b="0" u="none" strike="noStrike" dirty="0" smtClean="0">
                          <a:effectLst/>
                          <a:latin typeface="+mj-lt"/>
                        </a:rPr>
                        <a:t>38 (21)    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u="none" strike="noStrike" dirty="0">
                          <a:effectLst/>
                          <a:latin typeface="+mj-lt"/>
                        </a:rPr>
                        <a:t>        </a:t>
                      </a:r>
                      <a:r>
                        <a:rPr lang="hu-HU" sz="2000" b="0" u="none" strike="noStrike" dirty="0" smtClean="0">
                          <a:effectLst/>
                          <a:latin typeface="+mj-lt"/>
                        </a:rPr>
                        <a:t>11,7 </a:t>
                      </a:r>
                      <a:r>
                        <a:rPr lang="hu-HU" sz="2000" b="0" i="1" u="none" strike="noStrike" dirty="0" smtClean="0">
                          <a:effectLst/>
                          <a:latin typeface="+mj-lt"/>
                        </a:rPr>
                        <a:t>(6,3)</a:t>
                      </a:r>
                      <a:endParaRPr lang="hu-HU" sz="2000" b="0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6587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Komárom-Esztergom megye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    </a:t>
                      </a:r>
                      <a:r>
                        <a:rPr lang="hu-HU" sz="1800" b="0" u="none" strike="noStrike" dirty="0" smtClean="0">
                          <a:effectLst/>
                          <a:latin typeface="+mj-lt"/>
                        </a:rPr>
                        <a:t>15</a:t>
                      </a:r>
                      <a:r>
                        <a:rPr lang="hu-HU" sz="1800" b="0" u="none" strike="noStrike" baseline="0" dirty="0" smtClean="0">
                          <a:effectLst/>
                          <a:latin typeface="+mj-lt"/>
                        </a:rPr>
                        <a:t> (</a:t>
                      </a:r>
                      <a:r>
                        <a:rPr lang="hu-HU" sz="1800" b="0" u="none" strike="noStrike" dirty="0" smtClean="0">
                          <a:effectLst/>
                          <a:latin typeface="+mj-lt"/>
                        </a:rPr>
                        <a:t>7)  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      </a:t>
                      </a:r>
                      <a:r>
                        <a:rPr lang="hu-HU" sz="1800" b="0" u="none" strike="noStrike" dirty="0" smtClean="0">
                          <a:effectLst/>
                          <a:latin typeface="+mj-lt"/>
                        </a:rPr>
                        <a:t>5,2 </a:t>
                      </a:r>
                      <a:r>
                        <a:rPr lang="hu-HU" sz="1800" b="0" i="1" u="none" strike="noStrike" dirty="0" smtClean="0">
                          <a:effectLst/>
                          <a:latin typeface="+mj-lt"/>
                        </a:rPr>
                        <a:t>(</a:t>
                      </a:r>
                      <a:r>
                        <a:rPr lang="hu-HU" sz="1800" b="0" i="1" u="none" strike="noStrike" dirty="0" err="1" smtClean="0">
                          <a:effectLst/>
                          <a:latin typeface="+mj-lt"/>
                        </a:rPr>
                        <a:t>2</a:t>
                      </a:r>
                      <a:r>
                        <a:rPr lang="hu-HU" sz="1800" b="0" i="1" u="none" strike="noStrike" dirty="0" smtClean="0">
                          <a:effectLst/>
                          <a:latin typeface="+mj-lt"/>
                        </a:rPr>
                        <a:t>,6)</a:t>
                      </a:r>
                      <a:endParaRPr lang="hu-HU" sz="1800" b="0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6587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 Nógrád megye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      </a:t>
                      </a:r>
                      <a:r>
                        <a:rPr lang="hu-HU" sz="1800" u="none" strike="noStrike" dirty="0" smtClean="0">
                          <a:effectLst/>
                          <a:latin typeface="+mj-lt"/>
                        </a:rPr>
                        <a:t>16 (15)   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        </a:t>
                      </a:r>
                      <a:r>
                        <a:rPr lang="hu-HU" sz="1800" u="none" strike="noStrike" dirty="0" smtClean="0">
                          <a:effectLst/>
                          <a:latin typeface="+mj-lt"/>
                        </a:rPr>
                        <a:t>3,6 </a:t>
                      </a:r>
                      <a:r>
                        <a:rPr lang="hu-HU" sz="1800" i="1" u="none" strike="noStrike" dirty="0" smtClean="0">
                          <a:effectLst/>
                          <a:latin typeface="+mj-lt"/>
                        </a:rPr>
                        <a:t>(2,6)</a:t>
                      </a:r>
                      <a:endParaRPr lang="hu-HU" sz="1800" b="0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6587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1" u="none" strike="noStrike" dirty="0">
                          <a:effectLst/>
                          <a:latin typeface="+mj-lt"/>
                        </a:rPr>
                        <a:t> Pest megye 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1" u="none" strike="noStrike" dirty="0">
                          <a:effectLst/>
                          <a:latin typeface="+mj-lt"/>
                        </a:rPr>
                        <a:t>     </a:t>
                      </a:r>
                      <a:r>
                        <a:rPr lang="hu-HU" sz="2000" b="1" u="none" strike="noStrike" dirty="0" smtClean="0">
                          <a:effectLst/>
                          <a:latin typeface="+mj-lt"/>
                        </a:rPr>
                        <a:t>106 (90)    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43,1 </a:t>
                      </a:r>
                      <a:r>
                        <a:rPr lang="hu-HU" sz="20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(39)</a:t>
                      </a:r>
                      <a:endParaRPr lang="hu-HU" sz="2000" b="1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33862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Somogy megye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    </a:t>
                      </a:r>
                      <a:r>
                        <a:rPr lang="hu-HU" sz="1800" b="0" u="none" strike="noStrike" dirty="0" smtClean="0">
                          <a:effectLst/>
                          <a:latin typeface="+mj-lt"/>
                        </a:rPr>
                        <a:t>24 (25)   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     </a:t>
                      </a:r>
                      <a:r>
                        <a:rPr lang="hu-HU" sz="1800" b="0" u="none" strike="noStrike" dirty="0" smtClean="0">
                          <a:effectLst/>
                          <a:latin typeface="+mj-lt"/>
                        </a:rPr>
                        <a:t>7,2 </a:t>
                      </a:r>
                      <a:r>
                        <a:rPr lang="hu-HU" sz="1800" b="0" i="1" u="none" strike="noStrike" dirty="0" smtClean="0">
                          <a:effectLst/>
                          <a:latin typeface="+mj-lt"/>
                        </a:rPr>
                        <a:t>(7,2)</a:t>
                      </a:r>
                      <a:endParaRPr lang="hu-HU" sz="1800" b="0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6587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Szabolcs-Szatmár-Bereg megye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     </a:t>
                      </a:r>
                      <a:r>
                        <a:rPr lang="hu-HU" sz="1800" b="0" u="none" strike="noStrike" dirty="0" smtClean="0">
                          <a:effectLst/>
                          <a:latin typeface="+mj-lt"/>
                        </a:rPr>
                        <a:t>65 (47)   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26,2 </a:t>
                      </a:r>
                      <a:r>
                        <a:rPr lang="hu-HU" sz="18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(16,8)</a:t>
                      </a:r>
                      <a:endParaRPr lang="hu-HU" sz="1800" b="0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6587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Tolna megye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     </a:t>
                      </a:r>
                      <a:r>
                        <a:rPr lang="hu-HU" sz="1800" b="0" u="none" strike="noStrike" dirty="0" smtClean="0">
                          <a:effectLst/>
                          <a:latin typeface="+mj-lt"/>
                        </a:rPr>
                        <a:t>23 (15)   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       </a:t>
                      </a:r>
                      <a:r>
                        <a:rPr lang="hu-HU" sz="1800" b="0" u="none" strike="noStrike" dirty="0" smtClean="0">
                          <a:effectLst/>
                          <a:latin typeface="+mj-lt"/>
                        </a:rPr>
                        <a:t>5,7 </a:t>
                      </a:r>
                      <a:r>
                        <a:rPr lang="hu-HU" sz="1800" b="0" i="1" u="none" strike="noStrike" dirty="0" smtClean="0">
                          <a:effectLst/>
                          <a:latin typeface="+mj-lt"/>
                        </a:rPr>
                        <a:t>(3,7)</a:t>
                      </a:r>
                      <a:endParaRPr lang="hu-HU" sz="1800" b="0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6587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Vas megye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     </a:t>
                      </a:r>
                      <a:r>
                        <a:rPr lang="hu-HU" sz="1800" b="0" u="none" strike="noStrike" dirty="0" smtClean="0">
                          <a:effectLst/>
                          <a:latin typeface="+mj-lt"/>
                        </a:rPr>
                        <a:t>19 (16)   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       </a:t>
                      </a:r>
                      <a:r>
                        <a:rPr lang="hu-HU" sz="1800" b="0" u="none" strike="noStrike" dirty="0" smtClean="0">
                          <a:effectLst/>
                          <a:latin typeface="+mj-lt"/>
                        </a:rPr>
                        <a:t>6,7 </a:t>
                      </a:r>
                      <a:r>
                        <a:rPr lang="hu-HU" sz="1800" b="0" i="1" u="none" strike="noStrike" dirty="0" smtClean="0">
                          <a:effectLst/>
                          <a:latin typeface="+mj-lt"/>
                        </a:rPr>
                        <a:t>(5,9)</a:t>
                      </a:r>
                      <a:endParaRPr lang="hu-HU" sz="1800" b="0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6587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Veszprém megye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     </a:t>
                      </a:r>
                      <a:r>
                        <a:rPr lang="hu-HU" sz="1800" b="0" u="none" strike="noStrike" dirty="0" smtClean="0">
                          <a:effectLst/>
                          <a:latin typeface="+mj-lt"/>
                        </a:rPr>
                        <a:t>44 (34)   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     </a:t>
                      </a:r>
                      <a:r>
                        <a:rPr lang="hu-HU" sz="1800" b="0" u="none" strike="noStrike" dirty="0" smtClean="0">
                          <a:effectLst/>
                          <a:latin typeface="+mj-lt"/>
                        </a:rPr>
                        <a:t>17,8 </a:t>
                      </a:r>
                      <a:r>
                        <a:rPr lang="hu-HU" sz="1800" b="0" i="1" u="none" strike="noStrike" dirty="0" smtClean="0">
                          <a:effectLst/>
                          <a:latin typeface="+mj-lt"/>
                        </a:rPr>
                        <a:t>(13,7)</a:t>
                      </a:r>
                      <a:endParaRPr lang="hu-HU" sz="1800" b="0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6587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Zala megye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     </a:t>
                      </a:r>
                      <a:r>
                        <a:rPr lang="hu-HU" sz="1800" b="0" u="none" strike="noStrike" dirty="0" smtClean="0">
                          <a:effectLst/>
                          <a:latin typeface="+mj-lt"/>
                        </a:rPr>
                        <a:t>28 (24)   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       </a:t>
                      </a:r>
                      <a:r>
                        <a:rPr lang="hu-HU" sz="1800" b="0" u="none" strike="noStrike" dirty="0" smtClean="0">
                          <a:effectLst/>
                          <a:latin typeface="+mj-lt"/>
                        </a:rPr>
                        <a:t>9,1 </a:t>
                      </a:r>
                      <a:r>
                        <a:rPr lang="hu-HU" sz="1800" b="0" i="1" u="none" strike="noStrike" dirty="0" smtClean="0">
                          <a:effectLst/>
                          <a:latin typeface="+mj-lt"/>
                        </a:rPr>
                        <a:t>(6,5)</a:t>
                      </a:r>
                      <a:endParaRPr lang="hu-HU" sz="1800" b="0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70946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hu-HU" b="1" dirty="0" smtClean="0">
                <a:solidFill>
                  <a:schemeClr val="tx1"/>
                </a:solidFill>
              </a:rPr>
              <a:t>Falusi Civil Alap (FCA)</a:t>
            </a: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 fontScale="32500" lnSpcReduction="20000"/>
          </a:bodyPr>
          <a:lstStyle/>
          <a:p>
            <a:r>
              <a:rPr lang="hu-HU" sz="5500" dirty="0">
                <a:latin typeface="+mj-lt"/>
              </a:rPr>
              <a:t>A Magyar Falu Program célja az 5000 fő lakosságszám alatti települések hátrányainak enyhítése, </a:t>
            </a:r>
            <a:r>
              <a:rPr lang="hu-HU" sz="5500" dirty="0" smtClean="0">
                <a:latin typeface="+mj-lt"/>
              </a:rPr>
              <a:t>a települések vonzóvá tétele</a:t>
            </a:r>
          </a:p>
          <a:p>
            <a:r>
              <a:rPr lang="hu-HU" sz="5500" dirty="0" smtClean="0">
                <a:latin typeface="+mj-lt"/>
              </a:rPr>
              <a:t>A </a:t>
            </a:r>
            <a:r>
              <a:rPr lang="hu-HU" sz="5500" b="1" dirty="0" smtClean="0">
                <a:latin typeface="+mj-lt"/>
              </a:rPr>
              <a:t>2022. </a:t>
            </a:r>
            <a:r>
              <a:rPr lang="hu-HU" sz="5500" b="1" dirty="0">
                <a:latin typeface="+mj-lt"/>
              </a:rPr>
              <a:t>évi Magyar Falu Program </a:t>
            </a:r>
            <a:r>
              <a:rPr lang="hu-HU" sz="5500" b="1" dirty="0" smtClean="0">
                <a:latin typeface="+mj-lt"/>
              </a:rPr>
              <a:t>programeleme</a:t>
            </a:r>
            <a:r>
              <a:rPr lang="hu-HU" sz="5500" dirty="0" smtClean="0">
                <a:latin typeface="+mj-lt"/>
              </a:rPr>
              <a:t> az FCA</a:t>
            </a:r>
          </a:p>
          <a:p>
            <a:r>
              <a:rPr lang="hu-HU" sz="5500" b="1" dirty="0" smtClean="0">
                <a:latin typeface="+mj-lt"/>
              </a:rPr>
              <a:t>Az FCA 2022</a:t>
            </a:r>
            <a:r>
              <a:rPr lang="hu-HU" sz="5500" b="1" dirty="0">
                <a:latin typeface="+mj-lt"/>
              </a:rPr>
              <a:t>. évi </a:t>
            </a:r>
            <a:r>
              <a:rPr lang="hu-HU" sz="5500" b="1" dirty="0" smtClean="0">
                <a:latin typeface="+mj-lt"/>
              </a:rPr>
              <a:t>kiírása </a:t>
            </a:r>
            <a:r>
              <a:rPr lang="hu-HU" sz="5500" b="1" dirty="0">
                <a:latin typeface="+mj-lt"/>
              </a:rPr>
              <a:t>2022. </a:t>
            </a:r>
            <a:r>
              <a:rPr lang="hu-HU" sz="5500" b="1" dirty="0" smtClean="0">
                <a:latin typeface="+mj-lt"/>
              </a:rPr>
              <a:t>01. 10-én </a:t>
            </a:r>
            <a:r>
              <a:rPr lang="hu-HU" sz="5500" b="1" dirty="0">
                <a:latin typeface="+mj-lt"/>
              </a:rPr>
              <a:t>jelent meg, a beadási határidő 2022. </a:t>
            </a:r>
            <a:r>
              <a:rPr lang="hu-HU" sz="5500" b="1" dirty="0" smtClean="0">
                <a:latin typeface="+mj-lt"/>
              </a:rPr>
              <a:t>02.11</a:t>
            </a:r>
            <a:r>
              <a:rPr lang="hu-HU" sz="5500" b="1" dirty="0">
                <a:latin typeface="+mj-lt"/>
              </a:rPr>
              <a:t>. </a:t>
            </a:r>
            <a:r>
              <a:rPr lang="hu-HU" sz="5500" b="1" dirty="0" smtClean="0">
                <a:latin typeface="+mj-lt"/>
              </a:rPr>
              <a:t>volt</a:t>
            </a:r>
            <a:r>
              <a:rPr lang="hu-HU" sz="5500" b="1" dirty="0">
                <a:latin typeface="+mj-lt"/>
              </a:rPr>
              <a:t>. </a:t>
            </a:r>
            <a:endParaRPr lang="hu-HU" sz="5500" b="1" dirty="0" smtClean="0">
              <a:latin typeface="+mj-lt"/>
            </a:endParaRPr>
          </a:p>
          <a:p>
            <a:r>
              <a:rPr lang="hu-HU" sz="5500" b="1" dirty="0" smtClean="0">
                <a:latin typeface="+mj-lt"/>
              </a:rPr>
              <a:t>A </a:t>
            </a:r>
            <a:r>
              <a:rPr lang="hu-HU" sz="5500" b="1" dirty="0">
                <a:latin typeface="+mj-lt"/>
              </a:rPr>
              <a:t>rendelkezésre álló támogatási keretösszeg 4 788 000 </a:t>
            </a:r>
            <a:r>
              <a:rPr lang="hu-HU" sz="5500" b="1" dirty="0" err="1">
                <a:latin typeface="+mj-lt"/>
              </a:rPr>
              <a:t>000</a:t>
            </a:r>
            <a:r>
              <a:rPr lang="hu-HU" sz="5500" b="1" dirty="0">
                <a:latin typeface="+mj-lt"/>
              </a:rPr>
              <a:t> </a:t>
            </a:r>
            <a:r>
              <a:rPr lang="hu-HU" sz="5500" b="1" dirty="0" smtClean="0">
                <a:latin typeface="+mj-lt"/>
              </a:rPr>
              <a:t>Ft</a:t>
            </a:r>
            <a:r>
              <a:rPr lang="hu-HU" sz="5500" b="1" dirty="0">
                <a:latin typeface="+mj-lt"/>
              </a:rPr>
              <a:t> </a:t>
            </a:r>
            <a:r>
              <a:rPr lang="hu-HU" sz="5500" b="1" dirty="0" smtClean="0">
                <a:latin typeface="+mj-lt"/>
              </a:rPr>
              <a:t>volt</a:t>
            </a:r>
          </a:p>
          <a:p>
            <a:r>
              <a:rPr lang="hu-HU" sz="5500" b="1" dirty="0">
                <a:latin typeface="+mj-lt"/>
              </a:rPr>
              <a:t>A támogatott tevékenység időtartama:</a:t>
            </a:r>
            <a:r>
              <a:rPr lang="hu-HU" sz="5500" dirty="0">
                <a:latin typeface="+mj-lt"/>
              </a:rPr>
              <a:t> </a:t>
            </a:r>
            <a:r>
              <a:rPr lang="hu-HU" sz="5500" b="1" dirty="0">
                <a:latin typeface="+mj-lt"/>
              </a:rPr>
              <a:t>2022. január 1. – 2023. december 31.</a:t>
            </a:r>
            <a:endParaRPr lang="hu-HU" sz="5500" dirty="0">
              <a:latin typeface="+mj-lt"/>
            </a:endParaRPr>
          </a:p>
          <a:p>
            <a:r>
              <a:rPr lang="hu-HU" sz="5500" dirty="0" smtClean="0">
                <a:latin typeface="+mj-lt"/>
              </a:rPr>
              <a:t>A </a:t>
            </a:r>
            <a:r>
              <a:rPr lang="hu-HU" sz="5500" dirty="0">
                <a:latin typeface="+mj-lt"/>
              </a:rPr>
              <a:t>program fókuszában a megfelelő helyi ismeretekkel, kötődéssel rendelkező, kis településeken működő, értékteremtő civil szervezetek támogatása </a:t>
            </a:r>
            <a:r>
              <a:rPr lang="hu-HU" sz="5500" dirty="0" smtClean="0">
                <a:latin typeface="+mj-lt"/>
              </a:rPr>
              <a:t>állt. </a:t>
            </a:r>
            <a:endParaRPr lang="hu-HU" sz="5500" dirty="0">
              <a:latin typeface="+mj-lt"/>
            </a:endParaRPr>
          </a:p>
          <a:p>
            <a:r>
              <a:rPr lang="hu-HU" sz="5500" dirty="0">
                <a:latin typeface="+mj-lt"/>
              </a:rPr>
              <a:t>A Falusi Civil Alap támogatásaira </a:t>
            </a:r>
            <a:r>
              <a:rPr lang="hu-HU" sz="5500" b="1" dirty="0">
                <a:latin typeface="+mj-lt"/>
              </a:rPr>
              <a:t>pályázatot </a:t>
            </a:r>
            <a:r>
              <a:rPr lang="hu-HU" sz="5500" b="1" dirty="0" smtClean="0">
                <a:latin typeface="+mj-lt"/>
              </a:rPr>
              <a:t>nyújthattak be </a:t>
            </a:r>
            <a:r>
              <a:rPr lang="hu-HU" sz="5500" dirty="0" smtClean="0">
                <a:latin typeface="+mj-lt"/>
              </a:rPr>
              <a:t>az egyesületek  és az alapítványok.</a:t>
            </a:r>
            <a:endParaRPr lang="hu-HU" sz="5500" dirty="0">
              <a:latin typeface="+mj-lt"/>
            </a:endParaRPr>
          </a:p>
          <a:p>
            <a:r>
              <a:rPr lang="hu-HU" sz="5500" b="1" dirty="0">
                <a:latin typeface="+mj-lt"/>
              </a:rPr>
              <a:t> </a:t>
            </a:r>
            <a:r>
              <a:rPr lang="hu-HU" sz="5500" dirty="0" smtClean="0">
                <a:latin typeface="+mj-lt"/>
              </a:rPr>
              <a:t>A </a:t>
            </a:r>
            <a:r>
              <a:rPr lang="hu-HU" sz="5500" dirty="0">
                <a:latin typeface="+mj-lt"/>
              </a:rPr>
              <a:t>pályázatot kizárólag elektronikus úton, a </a:t>
            </a:r>
            <a:r>
              <a:rPr lang="hu-HU" sz="5500" b="1" dirty="0">
                <a:latin typeface="+mj-lt"/>
              </a:rPr>
              <a:t>Nemzetpolitikai Informatikai Rendszeren </a:t>
            </a:r>
            <a:r>
              <a:rPr lang="hu-HU" sz="5500" dirty="0">
                <a:latin typeface="+mj-lt"/>
              </a:rPr>
              <a:t>(</a:t>
            </a:r>
            <a:r>
              <a:rPr lang="hu-HU" sz="5500" b="1" dirty="0">
                <a:latin typeface="+mj-lt"/>
              </a:rPr>
              <a:t>NIR</a:t>
            </a:r>
            <a:r>
              <a:rPr lang="hu-HU" sz="5500" dirty="0">
                <a:latin typeface="+mj-lt"/>
              </a:rPr>
              <a:t>) keresztül </a:t>
            </a:r>
            <a:r>
              <a:rPr lang="hu-HU" sz="5500" dirty="0" smtClean="0">
                <a:latin typeface="+mj-lt"/>
              </a:rPr>
              <a:t>lehetett </a:t>
            </a:r>
            <a:r>
              <a:rPr lang="hu-HU" sz="5500" dirty="0">
                <a:latin typeface="+mj-lt"/>
              </a:rPr>
              <a:t>benyújtani</a:t>
            </a:r>
            <a:r>
              <a:rPr lang="hu-HU" sz="5500" dirty="0" smtClean="0">
                <a:latin typeface="+mj-lt"/>
              </a:rPr>
              <a:t>.</a:t>
            </a:r>
          </a:p>
          <a:p>
            <a:r>
              <a:rPr lang="hu-HU" sz="5500" b="1" dirty="0" smtClean="0">
                <a:solidFill>
                  <a:srgbClr val="FF0000"/>
                </a:solidFill>
                <a:latin typeface="+mj-lt"/>
              </a:rPr>
              <a:t>3 év alatt az 5000 fő alatti településeken működő civil szervezetek harmada részesült valamilyen FCA támogatásban!</a:t>
            </a:r>
            <a:r>
              <a:rPr lang="hu-HU" sz="5500" dirty="0">
                <a:latin typeface="+mj-lt"/>
              </a:rPr>
              <a:t> </a:t>
            </a:r>
            <a:r>
              <a:rPr lang="hu-HU" sz="5500" dirty="0" smtClean="0">
                <a:latin typeface="+mj-lt"/>
              </a:rPr>
              <a:t>(Az </a:t>
            </a:r>
            <a:r>
              <a:rPr lang="hu-HU" sz="5500" dirty="0" err="1">
                <a:latin typeface="+mj-lt"/>
              </a:rPr>
              <a:t>FCA-ban</a:t>
            </a:r>
            <a:r>
              <a:rPr lang="hu-HU" sz="5500" dirty="0">
                <a:latin typeface="+mj-lt"/>
              </a:rPr>
              <a:t> az 5984 nyertes pályázat összesen 5310 nyertes szervezetet jelent a 3 év alatt</a:t>
            </a:r>
            <a:r>
              <a:rPr lang="hu-HU" sz="5500" dirty="0" smtClean="0">
                <a:latin typeface="+mj-lt"/>
              </a:rPr>
              <a:t>.)</a:t>
            </a:r>
            <a:endParaRPr lang="hu-HU" sz="5500" b="1" dirty="0">
              <a:solidFill>
                <a:srgbClr val="FF0000"/>
              </a:solidFill>
              <a:latin typeface="+mj-lt"/>
            </a:endParaRPr>
          </a:p>
          <a:p>
            <a:endParaRPr lang="hu-HU" dirty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22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64162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solidFill>
                  <a:schemeClr val="tx1"/>
                </a:solidFill>
              </a:rPr>
              <a:t>FCA kategóriák</a:t>
            </a:r>
            <a:endParaRPr lang="hu-HU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9595097"/>
              </p:ext>
            </p:extLst>
          </p:nvPr>
        </p:nvGraphicFramePr>
        <p:xfrm>
          <a:off x="683568" y="1988841"/>
          <a:ext cx="7632848" cy="4408789"/>
        </p:xfrm>
        <a:graphic>
          <a:graphicData uri="http://schemas.openxmlformats.org/drawingml/2006/table">
            <a:tbl>
              <a:tblPr firstRow="1" firstCol="1" bandRow="1"/>
              <a:tblGrid>
                <a:gridCol w="2337559"/>
                <a:gridCol w="2803482"/>
                <a:gridCol w="2491807"/>
              </a:tblGrid>
              <a:tr h="100811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Kategória</a:t>
                      </a:r>
                      <a:endParaRPr lang="hu-H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Az igényelhető támogatási összeg felső határa</a:t>
                      </a:r>
                      <a:endParaRPr lang="hu-H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09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FCA-KP–1–2022/1</a:t>
                      </a:r>
                      <a:endParaRPr lang="hu-H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Ingatlanberuházási, felújítási támogatás</a:t>
                      </a:r>
                      <a:endParaRPr lang="hu-H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hu-H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hu-H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000 </a:t>
                      </a:r>
                      <a:r>
                        <a:rPr lang="hu-HU" sz="2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000</a:t>
                      </a:r>
                      <a:r>
                        <a:rPr lang="hu-H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Ft</a:t>
                      </a:r>
                      <a:endParaRPr lang="hu-H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54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FCA-KP–1–2022/2</a:t>
                      </a:r>
                      <a:endParaRPr lang="hu-H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Gépjárműbeszerzési támogatás</a:t>
                      </a:r>
                      <a:endParaRPr lang="hu-H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7 000 </a:t>
                      </a:r>
                      <a:r>
                        <a:rPr lang="hu-HU" sz="2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000</a:t>
                      </a:r>
                      <a:r>
                        <a:rPr lang="hu-H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Ft</a:t>
                      </a:r>
                      <a:endParaRPr lang="hu-H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54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FCA-KP–1–2022/3</a:t>
                      </a:r>
                      <a:endParaRPr lang="hu-H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Eszközbeszerzési támogatás</a:t>
                      </a:r>
                      <a:endParaRPr lang="hu-H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2 000 </a:t>
                      </a:r>
                      <a:r>
                        <a:rPr lang="hu-HU" sz="2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000</a:t>
                      </a:r>
                      <a:r>
                        <a:rPr lang="hu-H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Ft</a:t>
                      </a:r>
                      <a:endParaRPr lang="hu-H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54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FCA-KP–1–2022/4</a:t>
                      </a:r>
                      <a:endParaRPr lang="hu-H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Programszervezési támogatás</a:t>
                      </a:r>
                      <a:endParaRPr lang="hu-H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2 000 </a:t>
                      </a:r>
                      <a:r>
                        <a:rPr lang="hu-HU" sz="2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000</a:t>
                      </a:r>
                      <a:r>
                        <a:rPr lang="hu-H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Ft</a:t>
                      </a:r>
                      <a:endParaRPr lang="hu-H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23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554730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4500" b="1" dirty="0">
                <a:solidFill>
                  <a:prstClr val="black"/>
                </a:solidFill>
              </a:rPr>
              <a:t>FCA 2022 nyertesek db országosan</a:t>
            </a:r>
            <a:endParaRPr lang="hu-HU" dirty="0"/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4389342"/>
              </p:ext>
            </p:extLst>
          </p:nvPr>
        </p:nvGraphicFramePr>
        <p:xfrm>
          <a:off x="467545" y="2132857"/>
          <a:ext cx="8208910" cy="4155584"/>
        </p:xfrm>
        <a:graphic>
          <a:graphicData uri="http://schemas.openxmlformats.org/drawingml/2006/table">
            <a:tbl>
              <a:tblPr firstRow="1" firstCol="1" bandRow="1"/>
              <a:tblGrid>
                <a:gridCol w="3236890"/>
                <a:gridCol w="1657340"/>
                <a:gridCol w="1657340"/>
                <a:gridCol w="1657340"/>
              </a:tblGrid>
              <a:tr h="90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Pályázati kategória</a:t>
                      </a:r>
                      <a:endParaRPr lang="hu-H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Beadott pályázatok száma</a:t>
                      </a:r>
                      <a:endParaRPr lang="hu-H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Érvényes pályázatok száma</a:t>
                      </a:r>
                      <a:endParaRPr lang="hu-H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Nyertes pályázatok száma</a:t>
                      </a:r>
                      <a:endParaRPr lang="hu-H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6868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FCA-KP-1-2022/1 (ingatlan)</a:t>
                      </a:r>
                      <a:endParaRPr lang="hu-H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1129</a:t>
                      </a:r>
                      <a:endParaRPr lang="hu-H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1080</a:t>
                      </a:r>
                      <a:endParaRPr lang="hu-H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247</a:t>
                      </a:r>
                      <a:endParaRPr lang="hu-HU" sz="1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2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FCA-KP-1-2022/2 (gépjármű)</a:t>
                      </a:r>
                      <a:endParaRPr lang="hu-H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1636</a:t>
                      </a:r>
                      <a:endParaRPr lang="hu-H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1605</a:t>
                      </a:r>
                      <a:endParaRPr lang="hu-H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219</a:t>
                      </a:r>
                      <a:endParaRPr lang="hu-HU" sz="1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68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FCA-KP-1-2022/3 (eszközbeszerzés)</a:t>
                      </a:r>
                      <a:endParaRPr lang="hu-H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1800</a:t>
                      </a:r>
                      <a:endParaRPr lang="hu-H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1784</a:t>
                      </a:r>
                      <a:endParaRPr lang="hu-H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480</a:t>
                      </a:r>
                      <a:endParaRPr lang="hu-HU" sz="1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68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FCA-KP-1-2022/4 (programtámogatás)</a:t>
                      </a:r>
                      <a:endParaRPr lang="hu-H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1398</a:t>
                      </a:r>
                      <a:endParaRPr lang="hu-H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1387</a:t>
                      </a:r>
                      <a:endParaRPr lang="hu-H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493</a:t>
                      </a:r>
                      <a:endParaRPr lang="hu-HU" sz="1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3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Összesen</a:t>
                      </a:r>
                      <a:endParaRPr lang="hu-H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5963</a:t>
                      </a:r>
                      <a:endParaRPr lang="hu-H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5856</a:t>
                      </a:r>
                      <a:endParaRPr lang="hu-H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1439</a:t>
                      </a:r>
                      <a:endParaRPr lang="hu-H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24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173488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4500" b="1" dirty="0">
                <a:solidFill>
                  <a:prstClr val="black"/>
                </a:solidFill>
              </a:rPr>
              <a:t>FCA 2022 nyertesek Ft országosan</a:t>
            </a:r>
            <a:endParaRPr lang="hu-HU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6624138"/>
              </p:ext>
            </p:extLst>
          </p:nvPr>
        </p:nvGraphicFramePr>
        <p:xfrm>
          <a:off x="395536" y="2132858"/>
          <a:ext cx="8352927" cy="3960438"/>
        </p:xfrm>
        <a:graphic>
          <a:graphicData uri="http://schemas.openxmlformats.org/drawingml/2006/table">
            <a:tbl>
              <a:tblPr firstRow="1" firstCol="1" bandRow="1"/>
              <a:tblGrid>
                <a:gridCol w="3685548"/>
                <a:gridCol w="2210635"/>
                <a:gridCol w="2456744"/>
              </a:tblGrid>
              <a:tr h="12794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Pályázati kategória</a:t>
                      </a:r>
                      <a:endParaRPr lang="hu-H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Beadott támogatási igény (Ft)</a:t>
                      </a:r>
                      <a:endParaRPr lang="hu-H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Nyertes támogatási igény (Ft)</a:t>
                      </a:r>
                      <a:endParaRPr lang="hu-H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5566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FCA-KP-1-2022/1 (ingatlan)</a:t>
                      </a:r>
                      <a:endParaRPr lang="hu-H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7 369 692 329</a:t>
                      </a:r>
                      <a:endParaRPr lang="hu-H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1 555 802 943</a:t>
                      </a:r>
                      <a:endParaRPr lang="hu-HU" sz="1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6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FCA-KP-1-2022/2 (gépjármű)</a:t>
                      </a:r>
                      <a:endParaRPr lang="hu-H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11 106 503 493</a:t>
                      </a:r>
                      <a:endParaRPr lang="hu-H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1 476 955 401</a:t>
                      </a:r>
                      <a:endParaRPr lang="hu-HU" sz="1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6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FCA-KP-1-2022/3 (eszközbeszerzés)</a:t>
                      </a:r>
                      <a:endParaRPr lang="hu-H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3 291 135 893</a:t>
                      </a:r>
                      <a:endParaRPr lang="hu-H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849 341 992</a:t>
                      </a:r>
                      <a:endParaRPr lang="hu-HU" sz="1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6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FCA-KP-1-2022/4 (programtámogatás)</a:t>
                      </a:r>
                      <a:endParaRPr lang="hu-H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2 592 599 803</a:t>
                      </a:r>
                      <a:endParaRPr lang="hu-H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905 842 017</a:t>
                      </a:r>
                      <a:endParaRPr lang="hu-HU" sz="1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3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Összesen</a:t>
                      </a:r>
                      <a:endParaRPr lang="hu-H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24 359 931 518</a:t>
                      </a:r>
                      <a:endParaRPr lang="hu-H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4 787 942 353</a:t>
                      </a:r>
                      <a:endParaRPr lang="hu-H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25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242736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26</a:t>
            </a:fld>
            <a:endParaRPr lang="hu-HU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696758995"/>
              </p:ext>
            </p:extLst>
          </p:nvPr>
        </p:nvGraphicFramePr>
        <p:xfrm>
          <a:off x="0" y="0"/>
          <a:ext cx="9108503" cy="69149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1610"/>
                <a:gridCol w="3842789"/>
                <a:gridCol w="2178033"/>
                <a:gridCol w="2176071"/>
              </a:tblGrid>
              <a:tr h="325833"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effectLst/>
                        </a:rPr>
                        <a:t>Megye</a:t>
                      </a:r>
                      <a:endParaRPr lang="hu-HU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effectLst/>
                        </a:rPr>
                        <a:t>Támogatási összeg</a:t>
                      </a:r>
                      <a:endParaRPr lang="hu-HU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effectLst/>
                        </a:rPr>
                        <a:t>Nyertes pályázat</a:t>
                      </a:r>
                      <a:endParaRPr lang="hu-HU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5833"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 dirty="0">
                          <a:effectLst/>
                        </a:rPr>
                        <a:t>1.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u="none" strike="noStrike" dirty="0">
                          <a:effectLst/>
                        </a:rPr>
                        <a:t>Győr-Moson-Sopron megye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u="none" strike="noStrike" dirty="0">
                          <a:effectLst/>
                        </a:rPr>
                        <a:t>        493 827 127 Ft 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u="none" strike="noStrike" dirty="0">
                          <a:effectLst/>
                        </a:rPr>
                        <a:t>143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</a:tr>
              <a:tr h="325833"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>
                          <a:effectLst/>
                        </a:rPr>
                        <a:t>2.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u="none" strike="noStrike" dirty="0">
                          <a:effectLst/>
                        </a:rPr>
                        <a:t>Borsod-Abaúj-Zemplén megye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u="none" strike="noStrike" dirty="0">
                          <a:effectLst/>
                        </a:rPr>
                        <a:t>        486 339 230 Ft 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u="none" strike="noStrike" dirty="0">
                          <a:effectLst/>
                        </a:rPr>
                        <a:t>137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</a:tr>
              <a:tr h="325833"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 dirty="0">
                          <a:effectLst/>
                        </a:rPr>
                        <a:t>3.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u="none" strike="noStrike" dirty="0">
                          <a:effectLst/>
                        </a:rPr>
                        <a:t>Szabolcs-Szatmár-Bereg megye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u="none" strike="noStrike" dirty="0">
                          <a:effectLst/>
                        </a:rPr>
                        <a:t>        445 876 447 Ft 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u="none" strike="noStrike" dirty="0">
                          <a:effectLst/>
                        </a:rPr>
                        <a:t>122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</a:tr>
              <a:tr h="325833"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 dirty="0">
                          <a:effectLst/>
                        </a:rPr>
                        <a:t>4.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u="none" strike="noStrike" dirty="0">
                          <a:effectLst/>
                        </a:rPr>
                        <a:t>Somogy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u="none" strike="noStrike" dirty="0">
                          <a:effectLst/>
                        </a:rPr>
                        <a:t>        353 170 758 Ft 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u="none" strike="noStrike" dirty="0">
                          <a:effectLst/>
                        </a:rPr>
                        <a:t>76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</a:tr>
              <a:tr h="325833"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 dirty="0">
                          <a:effectLst/>
                        </a:rPr>
                        <a:t>5.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effectLst/>
                        </a:rPr>
                        <a:t>Pest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effectLst/>
                        </a:rPr>
                        <a:t>        341 858 683 Ft 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effectLst/>
                        </a:rPr>
                        <a:t>104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</a:tr>
              <a:tr h="325833"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 dirty="0">
                          <a:effectLst/>
                        </a:rPr>
                        <a:t>6.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 dirty="0">
                          <a:effectLst/>
                        </a:rPr>
                        <a:t>Fejér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        295 094 555 Ft 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95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</a:tr>
              <a:tr h="356081"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 dirty="0">
                          <a:effectLst/>
                        </a:rPr>
                        <a:t>7.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u="none" strike="noStrike" dirty="0">
                          <a:effectLst/>
                        </a:rPr>
                        <a:t>Bács-Kiskun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u="none" strike="noStrike" dirty="0">
                          <a:effectLst/>
                        </a:rPr>
                        <a:t>        265 117 060 Ft 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u="none" strike="noStrike" dirty="0">
                          <a:effectLst/>
                        </a:rPr>
                        <a:t>90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</a:tr>
              <a:tr h="325833"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 dirty="0">
                          <a:effectLst/>
                        </a:rPr>
                        <a:t>8.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 dirty="0">
                          <a:effectLst/>
                        </a:rPr>
                        <a:t>Veszprém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>
                          <a:effectLst/>
                        </a:rPr>
                        <a:t>        242 202 940 Ft 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82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</a:tr>
              <a:tr h="352493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u="none" strike="noStrike" dirty="0">
                          <a:effectLst/>
                        </a:rPr>
                        <a:t>9.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u="none" strike="noStrike" dirty="0">
                          <a:effectLst/>
                        </a:rPr>
                        <a:t>Baranya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u="none" strike="noStrike" dirty="0">
                          <a:effectLst/>
                        </a:rPr>
                        <a:t>        235 122 175 Ft 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u="none" strike="noStrike" dirty="0">
                          <a:effectLst/>
                        </a:rPr>
                        <a:t>90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</a:tr>
              <a:tr h="325833"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 dirty="0">
                          <a:effectLst/>
                        </a:rPr>
                        <a:t>10.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u="none" strike="noStrike" dirty="0">
                          <a:effectLst/>
                        </a:rPr>
                        <a:t>Zala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u="none" strike="noStrike" dirty="0">
                          <a:effectLst/>
                        </a:rPr>
                        <a:t>        229 496 866 Ft 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u="none" strike="noStrike" dirty="0">
                          <a:effectLst/>
                        </a:rPr>
                        <a:t>68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</a:tr>
              <a:tr h="325833"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 dirty="0">
                          <a:effectLst/>
                        </a:rPr>
                        <a:t>11.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 dirty="0">
                          <a:effectLst/>
                        </a:rPr>
                        <a:t>Heves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        228 069 338 Ft 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63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</a:tr>
              <a:tr h="325833"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 dirty="0">
                          <a:effectLst/>
                        </a:rPr>
                        <a:t>12.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u="none" strike="noStrike" dirty="0">
                          <a:effectLst/>
                        </a:rPr>
                        <a:t>Vas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u="none" strike="noStrike" dirty="0">
                          <a:effectLst/>
                        </a:rPr>
                        <a:t>        212 080 568 Ft 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u="none" strike="noStrike" dirty="0">
                          <a:effectLst/>
                        </a:rPr>
                        <a:t>54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</a:tr>
              <a:tr h="325833"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 dirty="0">
                          <a:effectLst/>
                        </a:rPr>
                        <a:t>13.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u="none" strike="noStrike" dirty="0">
                          <a:effectLst/>
                        </a:rPr>
                        <a:t>Tolna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u="none" strike="noStrike" dirty="0">
                          <a:effectLst/>
                        </a:rPr>
                        <a:t>        195 671 711 Ft 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u="none" strike="noStrike" dirty="0">
                          <a:effectLst/>
                        </a:rPr>
                        <a:t>54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</a:tr>
              <a:tr h="325833"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 dirty="0">
                          <a:effectLst/>
                        </a:rPr>
                        <a:t>14.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 dirty="0">
                          <a:effectLst/>
                        </a:rPr>
                        <a:t>Nógrád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        176 561 608 Ft 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62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</a:tr>
              <a:tr h="325833"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 dirty="0">
                          <a:effectLst/>
                        </a:rPr>
                        <a:t>15.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u="none" strike="noStrike" dirty="0">
                          <a:effectLst/>
                        </a:rPr>
                        <a:t>Hajdú-Bihar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u="none" strike="noStrike" dirty="0">
                          <a:effectLst/>
                        </a:rPr>
                        <a:t>        147 715 129 Ft 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u="none" strike="noStrike" dirty="0">
                          <a:effectLst/>
                        </a:rPr>
                        <a:t>51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</a:tr>
              <a:tr h="325833"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 dirty="0">
                          <a:effectLst/>
                        </a:rPr>
                        <a:t>16.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u="none" strike="noStrike" dirty="0">
                          <a:effectLst/>
                        </a:rPr>
                        <a:t>Jász-Nagykun-Szolnok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u="none" strike="noStrike" dirty="0">
                          <a:effectLst/>
                        </a:rPr>
                        <a:t>        139 551 998 Ft 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u="none" strike="noStrike" dirty="0">
                          <a:effectLst/>
                        </a:rPr>
                        <a:t>33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</a:tr>
              <a:tr h="325833"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 dirty="0">
                          <a:effectLst/>
                        </a:rPr>
                        <a:t>17.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 dirty="0">
                          <a:effectLst/>
                        </a:rPr>
                        <a:t>Békés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>
                          <a:effectLst/>
                        </a:rPr>
                        <a:t>        137 037 074 Ft 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51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</a:tr>
              <a:tr h="325833"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 dirty="0">
                          <a:effectLst/>
                        </a:rPr>
                        <a:t>18.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u="none" strike="noStrike" dirty="0">
                          <a:effectLst/>
                        </a:rPr>
                        <a:t>Komárom-Esztergom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u="none" strike="noStrike" dirty="0">
                          <a:effectLst/>
                        </a:rPr>
                        <a:t>        130 244 406 Ft 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u="none" strike="noStrike" dirty="0">
                          <a:effectLst/>
                        </a:rPr>
                        <a:t>38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</a:tr>
              <a:tr h="34135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 dirty="0">
                          <a:effectLst/>
                        </a:rPr>
                        <a:t>19.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 dirty="0">
                          <a:effectLst/>
                        </a:rPr>
                        <a:t>Csongrád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>
                          <a:effectLst/>
                        </a:rPr>
                        <a:t>        126 605 442 Ft 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46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</a:tr>
              <a:tr h="325833">
                <a:tc>
                  <a:txBody>
                    <a:bodyPr/>
                    <a:lstStyle/>
                    <a:p>
                      <a:pPr algn="l" fontAlgn="b"/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24661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96720"/>
          </a:xfrm>
        </p:spPr>
        <p:txBody>
          <a:bodyPr/>
          <a:lstStyle/>
          <a:p>
            <a:pPr algn="ctr"/>
            <a:r>
              <a:rPr lang="hu-HU" b="1" dirty="0" smtClean="0">
                <a:solidFill>
                  <a:schemeClr val="tx1"/>
                </a:solidFill>
              </a:rPr>
              <a:t>A Városi Civil Alap</a:t>
            </a: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>
                <a:latin typeface="+mj-lt"/>
              </a:rPr>
              <a:t>A Magyar Falu Program Falusi Civil Alap keretében a „civil közösségek tevékenységének támogatása” címmel megjelent pályázati felhívás </a:t>
            </a:r>
            <a:r>
              <a:rPr lang="hu-HU" dirty="0" smtClean="0">
                <a:latin typeface="+mj-lt"/>
              </a:rPr>
              <a:t>forrást </a:t>
            </a:r>
            <a:r>
              <a:rPr lang="hu-HU" dirty="0">
                <a:latin typeface="+mj-lt"/>
              </a:rPr>
              <a:t>biztosított az 5000 fő vagy ez alatti lélekszámú településeken székhellyel rendelkező egyesületek és alapítványok számára. </a:t>
            </a:r>
            <a:endParaRPr lang="hu-HU" dirty="0" smtClean="0">
              <a:latin typeface="+mj-lt"/>
            </a:endParaRPr>
          </a:p>
          <a:p>
            <a:r>
              <a:rPr lang="hu-HU" dirty="0" smtClean="0">
                <a:latin typeface="+mj-lt"/>
              </a:rPr>
              <a:t>Az FCA </a:t>
            </a:r>
            <a:r>
              <a:rPr lang="hu-HU" dirty="0">
                <a:latin typeface="+mj-lt"/>
              </a:rPr>
              <a:t>pályázat sikere alapján és figyelembe véve a civil szervezetek igényeit, </a:t>
            </a:r>
            <a:r>
              <a:rPr lang="hu-HU" b="1" dirty="0">
                <a:latin typeface="+mj-lt"/>
              </a:rPr>
              <a:t>a Kormány 2021-ben újabb támogatási programot indított, ezúttal az 5000 fő lakosságszám feletti településeken működő civil szervezetek számára</a:t>
            </a:r>
            <a:r>
              <a:rPr lang="hu-HU" dirty="0">
                <a:latin typeface="+mj-lt"/>
              </a:rPr>
              <a:t>. </a:t>
            </a:r>
            <a:endParaRPr lang="hu-HU" dirty="0" smtClean="0">
              <a:latin typeface="+mj-lt"/>
            </a:endParaRPr>
          </a:p>
          <a:p>
            <a:r>
              <a:rPr lang="hu-HU" dirty="0" smtClean="0">
                <a:latin typeface="+mj-lt"/>
              </a:rPr>
              <a:t>A </a:t>
            </a:r>
            <a:r>
              <a:rPr lang="hu-HU" b="1" dirty="0">
                <a:latin typeface="+mj-lt"/>
              </a:rPr>
              <a:t>2021. évben</a:t>
            </a:r>
            <a:r>
              <a:rPr lang="hu-HU" dirty="0">
                <a:latin typeface="+mj-lt"/>
              </a:rPr>
              <a:t> rendelkezésre álló támogatási keretösszeg </a:t>
            </a:r>
            <a:r>
              <a:rPr lang="hu-HU" b="1" dirty="0">
                <a:latin typeface="+mj-lt"/>
              </a:rPr>
              <a:t>4.400.000.000,- Ft </a:t>
            </a:r>
            <a:r>
              <a:rPr lang="hu-HU" dirty="0">
                <a:latin typeface="+mj-lt"/>
              </a:rPr>
              <a:t>volt, </a:t>
            </a:r>
            <a:endParaRPr lang="hu-HU" dirty="0" smtClean="0">
              <a:latin typeface="+mj-lt"/>
            </a:endParaRPr>
          </a:p>
          <a:p>
            <a:r>
              <a:rPr lang="hu-HU" b="1" dirty="0" smtClean="0">
                <a:latin typeface="+mj-lt"/>
              </a:rPr>
              <a:t>2022-ben </a:t>
            </a:r>
            <a:r>
              <a:rPr lang="hu-HU" dirty="0">
                <a:latin typeface="+mj-lt"/>
              </a:rPr>
              <a:t>pedig</a:t>
            </a:r>
            <a:r>
              <a:rPr lang="hu-HU" b="1" dirty="0">
                <a:latin typeface="+mj-lt"/>
              </a:rPr>
              <a:t> 4.797.601.199,- Ft.</a:t>
            </a:r>
            <a:endParaRPr lang="hu-HU" dirty="0">
              <a:latin typeface="+mj-lt"/>
            </a:endParaRP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27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51391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152128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>
                <a:solidFill>
                  <a:schemeClr val="tx1"/>
                </a:solidFill>
              </a:rPr>
              <a:t>Az igényelhető és elnyerhető támogatás mértéke</a:t>
            </a:r>
            <a:endParaRPr lang="hu-HU" sz="3600" dirty="0">
              <a:solidFill>
                <a:schemeClr val="tx1"/>
              </a:solidFill>
            </a:endParaRPr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3143034"/>
              </p:ext>
            </p:extLst>
          </p:nvPr>
        </p:nvGraphicFramePr>
        <p:xfrm>
          <a:off x="539552" y="2276872"/>
          <a:ext cx="7992889" cy="4335552"/>
        </p:xfrm>
        <a:graphic>
          <a:graphicData uri="http://schemas.openxmlformats.org/drawingml/2006/table">
            <a:tbl>
              <a:tblPr firstRow="1" firstCol="1" bandRow="1"/>
              <a:tblGrid>
                <a:gridCol w="2447822"/>
                <a:gridCol w="2935722"/>
                <a:gridCol w="2609345"/>
              </a:tblGrid>
              <a:tr h="125125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Kategória</a:t>
                      </a:r>
                      <a:endParaRPr lang="hu-H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Az igényelhető támogatási összeg felső határa</a:t>
                      </a:r>
                      <a:endParaRPr lang="hu-H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34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VCA-KP–1–2022/1</a:t>
                      </a:r>
                      <a:endParaRPr lang="hu-H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Ingatlanberuházási, felújítási támogatás</a:t>
                      </a:r>
                      <a:endParaRPr lang="hu-H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10 000 </a:t>
                      </a:r>
                      <a:r>
                        <a:rPr lang="hu-HU" sz="1800" dirty="0" err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000</a:t>
                      </a:r>
                      <a:r>
                        <a:rPr lang="hu-HU" sz="18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Ft</a:t>
                      </a:r>
                      <a:endParaRPr lang="hu-H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7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VCA-KP–1–2022/2</a:t>
                      </a:r>
                      <a:endParaRPr lang="hu-H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Gépjárműbeszerzési támogatás</a:t>
                      </a:r>
                      <a:endParaRPr lang="hu-H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7 000 </a:t>
                      </a:r>
                      <a:r>
                        <a:rPr lang="hu-HU" sz="1800" dirty="0" err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000</a:t>
                      </a:r>
                      <a:r>
                        <a:rPr lang="hu-HU" sz="18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Ft</a:t>
                      </a:r>
                      <a:endParaRPr lang="hu-H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7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VCA-KP–1–2022/3</a:t>
                      </a:r>
                      <a:endParaRPr lang="hu-H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j-lt"/>
                          <a:ea typeface="Calibri"/>
                          <a:cs typeface="Times New Roman"/>
                        </a:rPr>
                        <a:t>Eszközbeszerzési támogatás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6 000 </a:t>
                      </a:r>
                      <a:r>
                        <a:rPr lang="hu-HU" sz="1800" dirty="0" err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000</a:t>
                      </a:r>
                      <a:r>
                        <a:rPr lang="hu-HU" sz="18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Ft</a:t>
                      </a:r>
                      <a:endParaRPr lang="hu-H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7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VCA-KP–1–2022/4</a:t>
                      </a:r>
                      <a:endParaRPr lang="hu-H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j-lt"/>
                          <a:ea typeface="Calibri"/>
                          <a:cs typeface="Times New Roman"/>
                        </a:rPr>
                        <a:t>Programszervezési támogatás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11 000 </a:t>
                      </a:r>
                      <a:r>
                        <a:rPr lang="hu-HU" sz="1800" dirty="0" err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000</a:t>
                      </a:r>
                      <a:r>
                        <a:rPr lang="hu-HU" sz="18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Ft</a:t>
                      </a:r>
                      <a:endParaRPr lang="hu-H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34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VCA-KP–1–2022/5</a:t>
                      </a:r>
                      <a:endParaRPr lang="hu-H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j-lt"/>
                          <a:ea typeface="Calibri"/>
                          <a:cs typeface="Times New Roman"/>
                        </a:rPr>
                        <a:t>Civil szervezetek kommunikációs tevékenységének támogatása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11 000 </a:t>
                      </a:r>
                      <a:r>
                        <a:rPr lang="hu-HU" sz="1800" dirty="0" err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000</a:t>
                      </a:r>
                      <a:r>
                        <a:rPr lang="hu-HU" sz="18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Ft</a:t>
                      </a:r>
                      <a:endParaRPr lang="hu-H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28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53308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10376"/>
          </a:xfrm>
        </p:spPr>
        <p:txBody>
          <a:bodyPr>
            <a:normAutofit fontScale="90000"/>
          </a:bodyPr>
          <a:lstStyle/>
          <a:p>
            <a:pPr algn="ctr"/>
            <a:r>
              <a:rPr lang="hu-HU" sz="3600" b="1" dirty="0" smtClean="0">
                <a:solidFill>
                  <a:schemeClr val="tx1"/>
                </a:solidFill>
              </a:rPr>
              <a:t>A támogatások darabszáma pályázati kategóriák szerint</a:t>
            </a:r>
            <a:endParaRPr lang="hu-HU" sz="3600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2520737"/>
              </p:ext>
            </p:extLst>
          </p:nvPr>
        </p:nvGraphicFramePr>
        <p:xfrm>
          <a:off x="395536" y="2204866"/>
          <a:ext cx="8208911" cy="4245208"/>
        </p:xfrm>
        <a:graphic>
          <a:graphicData uri="http://schemas.openxmlformats.org/drawingml/2006/table">
            <a:tbl>
              <a:tblPr firstRow="1" firstCol="1" bandRow="1"/>
              <a:tblGrid>
                <a:gridCol w="3975452"/>
                <a:gridCol w="1369029"/>
                <a:gridCol w="1407643"/>
                <a:gridCol w="1456787"/>
              </a:tblGrid>
              <a:tr h="12401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Pályázati kategória</a:t>
                      </a:r>
                      <a:endParaRPr lang="hu-H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Beadott pályázatok száma</a:t>
                      </a:r>
                      <a:endParaRPr lang="hu-H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Érvényes pályázatok száma</a:t>
                      </a:r>
                      <a:endParaRPr lang="hu-H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Nyertes pályázatok száma</a:t>
                      </a:r>
                      <a:endParaRPr lang="hu-H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901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VCA-KP-1-2022/1 (ingatlan)</a:t>
                      </a:r>
                      <a:endParaRPr lang="hu-H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529</a:t>
                      </a:r>
                      <a:endParaRPr lang="hu-H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491</a:t>
                      </a:r>
                      <a:endParaRPr lang="hu-H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119</a:t>
                      </a:r>
                      <a:endParaRPr lang="hu-HU" sz="1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1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VCA-KP-1-2022/2 (gépjármű)</a:t>
                      </a:r>
                      <a:endParaRPr lang="hu-H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1243</a:t>
                      </a:r>
                      <a:endParaRPr lang="hu-H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1233</a:t>
                      </a:r>
                      <a:endParaRPr lang="hu-H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140</a:t>
                      </a:r>
                      <a:endParaRPr lang="hu-HU" sz="1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1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VCA-KP-1-2022/3 (eszközbeszerzés)</a:t>
                      </a:r>
                      <a:endParaRPr lang="hu-H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1504</a:t>
                      </a:r>
                      <a:endParaRPr lang="hu-H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1494</a:t>
                      </a:r>
                      <a:endParaRPr lang="hu-H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181</a:t>
                      </a:r>
                      <a:endParaRPr lang="hu-HU" sz="1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1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VCA-KP-1-2022/4 (programtámogatás)</a:t>
                      </a:r>
                      <a:endParaRPr lang="hu-H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2022</a:t>
                      </a:r>
                      <a:endParaRPr lang="hu-H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2010</a:t>
                      </a:r>
                      <a:endParaRPr lang="hu-H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418</a:t>
                      </a:r>
                      <a:endParaRPr lang="hu-HU" sz="1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1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VCA-KP-1-2022/5 (kommunikációs támogatás)</a:t>
                      </a:r>
                      <a:endParaRPr lang="hu-H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533</a:t>
                      </a:r>
                      <a:endParaRPr lang="hu-H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531</a:t>
                      </a:r>
                      <a:endParaRPr lang="hu-H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145</a:t>
                      </a:r>
                      <a:endParaRPr lang="hu-HU" sz="1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38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Összesen</a:t>
                      </a:r>
                      <a:endParaRPr lang="hu-H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5831</a:t>
                      </a:r>
                      <a:endParaRPr lang="hu-H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5759</a:t>
                      </a:r>
                      <a:endParaRPr lang="hu-H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1003</a:t>
                      </a:r>
                      <a:endParaRPr lang="hu-H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29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82570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74320" lvl="0" indent="-274320" algn="ctr">
              <a:spcBef>
                <a:spcPct val="20000"/>
              </a:spcBef>
            </a:pPr>
            <a:r>
              <a:rPr lang="hu-HU" sz="3200" b="1" dirty="0">
                <a:solidFill>
                  <a:prstClr val="black"/>
                </a:solidFill>
                <a:ea typeface="+mn-ea"/>
                <a:cs typeface="+mn-cs"/>
              </a:rPr>
              <a:t>NEA 2022-t érintő </a:t>
            </a:r>
            <a:r>
              <a:rPr lang="hu-HU" sz="3200" b="1" dirty="0" smtClean="0">
                <a:solidFill>
                  <a:prstClr val="black"/>
                </a:solidFill>
                <a:ea typeface="+mn-ea"/>
                <a:cs typeface="+mn-cs"/>
              </a:rPr>
              <a:t>legfontosabb változások</a:t>
            </a:r>
            <a:r>
              <a:rPr lang="hu-HU" sz="3200" b="1" u="sng" dirty="0">
                <a:solidFill>
                  <a:prstClr val="black"/>
                </a:solidFill>
                <a:latin typeface="Constantia"/>
                <a:ea typeface="+mn-ea"/>
                <a:cs typeface="+mn-cs"/>
              </a:rPr>
              <a:t/>
            </a:r>
            <a:br>
              <a:rPr lang="hu-HU" sz="3200" b="1" u="sng" dirty="0">
                <a:solidFill>
                  <a:prstClr val="black"/>
                </a:solidFill>
                <a:latin typeface="Constantia"/>
                <a:ea typeface="+mn-ea"/>
                <a:cs typeface="+mn-cs"/>
              </a:rPr>
            </a:b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sz="3100" dirty="0" smtClean="0">
                <a:latin typeface="+mj-lt"/>
              </a:rPr>
              <a:t>Az </a:t>
            </a:r>
            <a:r>
              <a:rPr lang="hu-HU" sz="3100" dirty="0">
                <a:latin typeface="+mj-lt"/>
              </a:rPr>
              <a:t>egyszerűsített </a:t>
            </a:r>
            <a:r>
              <a:rPr lang="hu-HU" sz="3100" dirty="0" smtClean="0">
                <a:latin typeface="+mj-lt"/>
              </a:rPr>
              <a:t>támogatás </a:t>
            </a:r>
            <a:r>
              <a:rPr lang="hu-HU" sz="3100" dirty="0">
                <a:latin typeface="+mj-lt"/>
              </a:rPr>
              <a:t>300 </a:t>
            </a:r>
            <a:r>
              <a:rPr lang="hu-HU" sz="3100" dirty="0" smtClean="0">
                <a:latin typeface="+mj-lt"/>
              </a:rPr>
              <a:t>e </a:t>
            </a:r>
            <a:r>
              <a:rPr lang="hu-HU" sz="3100" dirty="0">
                <a:latin typeface="+mj-lt"/>
              </a:rPr>
              <a:t>forint helyett </a:t>
            </a:r>
            <a:r>
              <a:rPr lang="hu-HU" sz="3100" b="1" dirty="0" smtClean="0">
                <a:latin typeface="+mj-lt"/>
              </a:rPr>
              <a:t>350 e Ft</a:t>
            </a:r>
          </a:p>
          <a:p>
            <a:r>
              <a:rPr lang="hu-HU" sz="3100" b="1" dirty="0" smtClean="0">
                <a:latin typeface="+mj-lt"/>
              </a:rPr>
              <a:t>Új </a:t>
            </a:r>
            <a:r>
              <a:rPr lang="hu-HU" sz="3100" b="1" dirty="0">
                <a:latin typeface="+mj-lt"/>
              </a:rPr>
              <a:t>150 </a:t>
            </a:r>
            <a:r>
              <a:rPr lang="hu-HU" sz="3100" b="1" dirty="0" smtClean="0">
                <a:latin typeface="+mj-lt"/>
              </a:rPr>
              <a:t>e </a:t>
            </a:r>
            <a:r>
              <a:rPr lang="hu-HU" sz="3100" b="1" dirty="0" err="1" smtClean="0">
                <a:latin typeface="+mj-lt"/>
              </a:rPr>
              <a:t>ft</a:t>
            </a:r>
            <a:r>
              <a:rPr lang="hu-HU" sz="3100" b="1" dirty="0" smtClean="0">
                <a:latin typeface="+mj-lt"/>
              </a:rPr>
              <a:t> </a:t>
            </a:r>
            <a:r>
              <a:rPr lang="hu-HU" sz="3100" b="1" dirty="0">
                <a:latin typeface="+mj-lt"/>
              </a:rPr>
              <a:t>támogatás </a:t>
            </a:r>
            <a:r>
              <a:rPr lang="hu-HU" sz="3100" dirty="0">
                <a:latin typeface="+mj-lt"/>
              </a:rPr>
              <a:t>azoknak a </a:t>
            </a:r>
            <a:r>
              <a:rPr lang="hu-HU" sz="3100" dirty="0" smtClean="0">
                <a:latin typeface="+mj-lt"/>
              </a:rPr>
              <a:t>formailag érvényes szervezeteknek, amelyek nem nyertek </a:t>
            </a:r>
            <a:r>
              <a:rPr lang="hu-HU" sz="3100" dirty="0">
                <a:latin typeface="+mj-lt"/>
              </a:rPr>
              <a:t>az összevont támogatási kategóriában</a:t>
            </a:r>
            <a:r>
              <a:rPr lang="hu-HU" sz="3100" dirty="0" smtClean="0">
                <a:latin typeface="+mj-lt"/>
              </a:rPr>
              <a:t>. (jelezni kellett…)  </a:t>
            </a:r>
          </a:p>
          <a:p>
            <a:r>
              <a:rPr lang="hu-HU" sz="3100" dirty="0" smtClean="0">
                <a:latin typeface="+mj-lt"/>
              </a:rPr>
              <a:t>Az </a:t>
            </a:r>
            <a:r>
              <a:rPr lang="hu-HU" sz="3100" dirty="0">
                <a:latin typeface="+mj-lt"/>
              </a:rPr>
              <a:t>egyszerűsített támogatás esetében  az </a:t>
            </a:r>
            <a:r>
              <a:rPr lang="hu-HU" sz="3100" b="1" dirty="0">
                <a:latin typeface="+mj-lt"/>
              </a:rPr>
              <a:t>ötmillió forintos jogosultsági határba már nem számít bele a Magyar Falu Program</a:t>
            </a:r>
            <a:r>
              <a:rPr lang="hu-HU" sz="3100" dirty="0">
                <a:latin typeface="+mj-lt"/>
              </a:rPr>
              <a:t> </a:t>
            </a:r>
            <a:r>
              <a:rPr lang="hu-HU" sz="3100" dirty="0" smtClean="0">
                <a:latin typeface="+mj-lt"/>
              </a:rPr>
              <a:t>terhére </a:t>
            </a:r>
            <a:r>
              <a:rPr lang="hu-HU" sz="3100" dirty="0">
                <a:latin typeface="+mj-lt"/>
              </a:rPr>
              <a:t>nyújtott támogatások összege. </a:t>
            </a:r>
          </a:p>
          <a:p>
            <a:pPr lvl="0"/>
            <a:r>
              <a:rPr lang="hu-HU" sz="3100" dirty="0">
                <a:latin typeface="+mj-lt"/>
              </a:rPr>
              <a:t>A kollégiumok döntésében szerepeltetni szükséges adatok köre kibővült a finanszírozás módjával (visszatérítendő-vissza nem térítendő)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645444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4000" b="1" dirty="0" smtClean="0">
                <a:solidFill>
                  <a:schemeClr val="tx1"/>
                </a:solidFill>
              </a:rPr>
              <a:t>A támogatások összege pályázati kategóriák szerint</a:t>
            </a:r>
            <a:endParaRPr lang="hu-HU" sz="4000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8880737"/>
              </p:ext>
            </p:extLst>
          </p:nvPr>
        </p:nvGraphicFramePr>
        <p:xfrm>
          <a:off x="467544" y="1988839"/>
          <a:ext cx="8064895" cy="4172719"/>
        </p:xfrm>
        <a:graphic>
          <a:graphicData uri="http://schemas.openxmlformats.org/drawingml/2006/table">
            <a:tbl>
              <a:tblPr firstRow="1" firstCol="1" bandRow="1"/>
              <a:tblGrid>
                <a:gridCol w="4216501"/>
                <a:gridCol w="1756875"/>
                <a:gridCol w="2091519"/>
              </a:tblGrid>
              <a:tr h="11653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Pályázati kategória</a:t>
                      </a:r>
                      <a:endParaRPr lang="hu-H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Beadott támogatási igény (Ft)</a:t>
                      </a:r>
                      <a:endParaRPr lang="hu-H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Nyertes támogatási igény (Ft)</a:t>
                      </a:r>
                      <a:endParaRPr lang="hu-H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906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VCA-KP-1-2022/1 (ingatlan)</a:t>
                      </a:r>
                      <a:endParaRPr lang="hu-H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4 715 438 888</a:t>
                      </a:r>
                      <a:endParaRPr lang="hu-H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664 037 892</a:t>
                      </a:r>
                      <a:endParaRPr lang="hu-HU" sz="1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6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VCA-KP-1-2022/2 (gépjármű)</a:t>
                      </a:r>
                      <a:endParaRPr lang="hu-H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8 318 969 641</a:t>
                      </a:r>
                      <a:endParaRPr lang="hu-H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632 056 699</a:t>
                      </a:r>
                      <a:endParaRPr lang="hu-HU" sz="1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6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VCA-KP-1-2022/3 (eszközbeszerzés)</a:t>
                      </a:r>
                      <a:endParaRPr lang="hu-H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6 372 622 649</a:t>
                      </a:r>
                      <a:endParaRPr lang="hu-H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491 143 447</a:t>
                      </a:r>
                      <a:endParaRPr lang="hu-HU" sz="1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6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VCA-KP-1-2022/4 (programtámogatás)</a:t>
                      </a:r>
                      <a:endParaRPr lang="hu-H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15 087 441 649</a:t>
                      </a:r>
                      <a:endParaRPr lang="hu-H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2 021 210 580</a:t>
                      </a:r>
                      <a:endParaRPr lang="hu-HU" sz="1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6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VCA-KP-1-2022/5 (kommunikációs támogatás)</a:t>
                      </a:r>
                      <a:endParaRPr lang="hu-H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4 641 481 873</a:t>
                      </a:r>
                      <a:endParaRPr lang="hu-H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989 152 581</a:t>
                      </a:r>
                      <a:endParaRPr lang="hu-HU" sz="1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79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Összesen</a:t>
                      </a:r>
                      <a:endParaRPr lang="hu-H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39 135 954 700</a:t>
                      </a:r>
                      <a:endParaRPr lang="hu-H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4 797 601 199</a:t>
                      </a:r>
                      <a:endParaRPr lang="hu-H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30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759640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31</a:t>
            </a:fld>
            <a:endParaRPr lang="hu-HU"/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22008832"/>
              </p:ext>
            </p:extLst>
          </p:nvPr>
        </p:nvGraphicFramePr>
        <p:xfrm>
          <a:off x="107504" y="116632"/>
          <a:ext cx="8928992" cy="6624733"/>
        </p:xfrm>
        <a:graphic>
          <a:graphicData uri="http://schemas.openxmlformats.org/drawingml/2006/table">
            <a:tbl>
              <a:tblPr/>
              <a:tblGrid>
                <a:gridCol w="4109636"/>
                <a:gridCol w="2228127"/>
                <a:gridCol w="2591229"/>
              </a:tblGrid>
              <a:tr h="324959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Budapest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817 107 368 Ft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959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Pest megye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</a:t>
                      </a:r>
                      <a:r>
                        <a:rPr lang="hu-H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650 </a:t>
                      </a:r>
                      <a:r>
                        <a:rPr lang="hu-H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073 401 Ft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959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Borsod-Abaúj-Zemplén megye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</a:t>
                      </a:r>
                      <a:r>
                        <a:rPr lang="hu-H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326 </a:t>
                      </a:r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687 320 Ft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959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Bács-Kiskun megye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</a:t>
                      </a:r>
                      <a:r>
                        <a:rPr lang="hu-H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301 </a:t>
                      </a:r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546 139 Ft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959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Hajdú-Bihar megye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</a:t>
                      </a:r>
                      <a:r>
                        <a:rPr lang="hu-H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275 </a:t>
                      </a:r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000 </a:t>
                      </a:r>
                      <a:r>
                        <a:rPr lang="hu-H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000</a:t>
                      </a:r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Ft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959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Szabolcs-Szatmár-Bereg megye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</a:t>
                      </a:r>
                      <a:r>
                        <a:rPr lang="hu-H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244 </a:t>
                      </a:r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800 000 Ft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959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Veszprém megye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220 131 890 Ft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959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Somogy megye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</a:t>
                      </a:r>
                      <a:r>
                        <a:rPr lang="hu-H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208 </a:t>
                      </a:r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144 614 Ft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959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Győr-Moson-Sopron megye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183 354 143 Ft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959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Baranya megye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</a:t>
                      </a:r>
                      <a:r>
                        <a:rPr lang="hu-H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181 </a:t>
                      </a:r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505 329 Ft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959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Fejér megye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173 000 </a:t>
                      </a:r>
                      <a:r>
                        <a:rPr lang="hu-H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000</a:t>
                      </a:r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Ft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4959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Csongrád-Csanád megye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171 839 313 Ft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4959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Jász-Nagykun-Szolnok megye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154 897 489 Ft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4959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Békés megye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154 000 000 Ft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57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Heves megye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148 988 900 Ft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4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Komárom-Esztergom megye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</a:t>
                      </a:r>
                      <a:r>
                        <a:rPr lang="hu-H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131 </a:t>
                      </a:r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442 925 Ft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959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Zala megye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130 022 586 Ft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959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Vas megye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120 132 200 Ft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959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Tolna megye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</a:t>
                      </a:r>
                      <a:r>
                        <a:rPr lang="hu-H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109 </a:t>
                      </a:r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927 582 Ft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434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Nógrád megye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95 000 000 Ft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18379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200" b="1" dirty="0" smtClean="0">
                <a:solidFill>
                  <a:schemeClr val="tx1"/>
                </a:solidFill>
              </a:rPr>
              <a:t>A NEA rendelet 2022. évi (NEA 2023-at érintő) legfontosabb módosításaiból</a:t>
            </a:r>
            <a:endParaRPr lang="hu-HU" sz="3200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457200" indent="-457200">
              <a:buFont typeface="+mj-lt"/>
              <a:buAutoNum type="arabicPeriod"/>
            </a:pPr>
            <a:endParaRPr lang="hu-HU" sz="2200" dirty="0" smtClean="0">
              <a:latin typeface="+mj-lt"/>
            </a:endParaRPr>
          </a:p>
          <a:p>
            <a:pPr lvl="0"/>
            <a:endParaRPr lang="hu-HU" sz="2400" dirty="0">
              <a:latin typeface="+mj-lt"/>
            </a:endParaRPr>
          </a:p>
          <a:p>
            <a:r>
              <a:rPr lang="hu-HU" sz="7400" dirty="0">
                <a:latin typeface="+mj-lt"/>
              </a:rPr>
              <a:t>Az egyszerűsített támogatások feltételei közül az összes bevételre vonatkozó értékhatár </a:t>
            </a:r>
            <a:r>
              <a:rPr lang="hu-HU" sz="7400" b="1" dirty="0" smtClean="0">
                <a:latin typeface="+mj-lt"/>
              </a:rPr>
              <a:t>5 m Ft-ról 7 m Ft-ra </a:t>
            </a:r>
            <a:r>
              <a:rPr lang="hu-HU" sz="7400" dirty="0" smtClean="0">
                <a:latin typeface="+mj-lt"/>
              </a:rPr>
              <a:t>emelése</a:t>
            </a:r>
            <a:endParaRPr lang="hu-HU" sz="7400" dirty="0">
              <a:latin typeface="+mj-lt"/>
            </a:endParaRPr>
          </a:p>
          <a:p>
            <a:pPr lvl="0"/>
            <a:r>
              <a:rPr lang="hu-HU" sz="7400" dirty="0" smtClean="0">
                <a:latin typeface="+mj-lt"/>
              </a:rPr>
              <a:t>A </a:t>
            </a:r>
            <a:r>
              <a:rPr lang="hu-HU" sz="7400" dirty="0">
                <a:latin typeface="+mj-lt"/>
              </a:rPr>
              <a:t>NEA-ból nyújtott </a:t>
            </a:r>
            <a:r>
              <a:rPr lang="hu-HU" sz="7400" b="1" dirty="0">
                <a:latin typeface="+mj-lt"/>
              </a:rPr>
              <a:t>normatív és egyszerűsített támogatások elszámolásának jelentős könnyítése</a:t>
            </a:r>
            <a:r>
              <a:rPr lang="hu-HU" sz="7400" dirty="0">
                <a:latin typeface="+mj-lt"/>
              </a:rPr>
              <a:t>, az eljárás </a:t>
            </a:r>
            <a:r>
              <a:rPr lang="hu-HU" sz="7400" dirty="0" smtClean="0">
                <a:latin typeface="+mj-lt"/>
              </a:rPr>
              <a:t>egyszerűsítése</a:t>
            </a:r>
          </a:p>
          <a:p>
            <a:pPr marL="0" lvl="0" indent="0">
              <a:buNone/>
            </a:pPr>
            <a:endParaRPr lang="hu-HU" sz="7400" dirty="0">
              <a:latin typeface="+mj-lt"/>
            </a:endParaRPr>
          </a:p>
          <a:p>
            <a:pPr marL="0" indent="0" algn="just">
              <a:buNone/>
            </a:pPr>
            <a:r>
              <a:rPr lang="hu-HU" sz="6200" i="1" u="sng" dirty="0" smtClean="0">
                <a:latin typeface="+mj-lt"/>
              </a:rPr>
              <a:t>A módosítás </a:t>
            </a:r>
            <a:r>
              <a:rPr lang="hu-HU" sz="6200" i="1" u="sng" dirty="0">
                <a:latin typeface="+mj-lt"/>
              </a:rPr>
              <a:t>összefoglalása:</a:t>
            </a:r>
            <a:r>
              <a:rPr lang="hu-HU" sz="6200" i="1" dirty="0">
                <a:latin typeface="+mj-lt"/>
              </a:rPr>
              <a:t> A NEA-ból nyújtott normatív (legfeljebb 750 ezer forint) és egyszerűsített (legfeljebb 350 ezer forint, valamint 150 ezer forint) támogatások esetében az államháztartásról szóló törvény végrehajtásáról szóló 368/2011. (XII. 31.) Korm. rendelet 93.§ (1a) bekezdésében foglalt nyilatkozati elv kerül bevezetésre. </a:t>
            </a:r>
            <a:r>
              <a:rPr lang="hu-HU" sz="7400" i="1" dirty="0">
                <a:latin typeface="+mj-lt"/>
              </a:rPr>
              <a:t> </a:t>
            </a:r>
          </a:p>
          <a:p>
            <a:pPr marL="0" indent="0" algn="just">
              <a:buNone/>
            </a:pPr>
            <a:r>
              <a:rPr lang="hu-HU" sz="6200" i="1" dirty="0" smtClean="0">
                <a:latin typeface="+mj-lt"/>
              </a:rPr>
              <a:t>Ennek </a:t>
            </a:r>
            <a:r>
              <a:rPr lang="hu-HU" sz="6200" i="1" dirty="0">
                <a:latin typeface="+mj-lt"/>
              </a:rPr>
              <a:t>alapján a kedvezményezett </a:t>
            </a:r>
            <a:r>
              <a:rPr lang="hu-HU" sz="6200" b="1" i="1" dirty="0">
                <a:latin typeface="+mj-lt"/>
              </a:rPr>
              <a:t>nyilatkozatot</a:t>
            </a:r>
            <a:r>
              <a:rPr lang="hu-HU" sz="6200" i="1" dirty="0">
                <a:latin typeface="+mj-lt"/>
              </a:rPr>
              <a:t> tesz arról, hogy a rendelkezésére bocsátott támogatást a támogatási célnak megfelelően, jogszerűen és a támogatói okiratban meghatározottak szerint használta fel, amelyhez a számviteli </a:t>
            </a:r>
            <a:r>
              <a:rPr lang="hu-HU" sz="6200" b="1" i="1" dirty="0">
                <a:latin typeface="+mj-lt"/>
              </a:rPr>
              <a:t>bizonylatokról készített összesítőt </a:t>
            </a:r>
            <a:r>
              <a:rPr lang="hu-HU" sz="6200" i="1" dirty="0">
                <a:latin typeface="+mj-lt"/>
              </a:rPr>
              <a:t>csatolni köteles.</a:t>
            </a:r>
          </a:p>
          <a:p>
            <a:pPr marL="0" indent="0">
              <a:buNone/>
            </a:pPr>
            <a:endParaRPr lang="hu-HU" sz="5500" b="1" dirty="0" smtClean="0"/>
          </a:p>
          <a:p>
            <a:endParaRPr lang="hu-HU" dirty="0">
              <a:latin typeface="+mj-lt"/>
            </a:endParaRPr>
          </a:p>
          <a:p>
            <a:pPr lvl="0"/>
            <a:endParaRPr lang="hu-HU" dirty="0">
              <a:latin typeface="+mj-lt"/>
            </a:endParaRP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32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81055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21550" y="1700808"/>
            <a:ext cx="8100900" cy="1279792"/>
          </a:xfrm>
        </p:spPr>
        <p:txBody>
          <a:bodyPr>
            <a:normAutofit/>
          </a:bodyPr>
          <a:lstStyle/>
          <a:p>
            <a:pPr algn="ctr"/>
            <a:r>
              <a:rPr lang="hu-HU" sz="3900" b="1" dirty="0" smtClean="0">
                <a:solidFill>
                  <a:schemeClr val="tx1"/>
                </a:solidFill>
                <a:latin typeface="Palatino Linotype" pitchFamily="18" charset="0"/>
              </a:rPr>
              <a:t>Köszönöm megtisztelő figyelmüket!</a:t>
            </a:r>
            <a:endParaRPr lang="hu-HU" sz="3900" b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33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7024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pPr algn="ctr"/>
            <a:r>
              <a:rPr lang="hu-HU" sz="3200" b="1" dirty="0" smtClean="0">
                <a:solidFill>
                  <a:prstClr val="black"/>
                </a:solidFill>
                <a:ea typeface="+mn-ea"/>
                <a:cs typeface="+mn-cs"/>
              </a:rPr>
              <a:t>A projektidőszak változásai NEA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u-HU" sz="2900" b="1" dirty="0">
                <a:latin typeface="+mj-lt"/>
              </a:rPr>
              <a:t>A </a:t>
            </a:r>
            <a:r>
              <a:rPr lang="hu-HU" sz="2900" b="1" u="sng" dirty="0">
                <a:latin typeface="+mj-lt"/>
              </a:rPr>
              <a:t>koronavírus-járvány miatt</a:t>
            </a:r>
            <a:r>
              <a:rPr lang="hu-HU" sz="2900" b="1" dirty="0">
                <a:latin typeface="+mj-lt"/>
              </a:rPr>
              <a:t> a folyamatban lévő pályázati kategóriák projektidőszakának vége több ütemben módosult</a:t>
            </a:r>
            <a:r>
              <a:rPr lang="hu-HU" sz="2900" dirty="0">
                <a:latin typeface="+mj-lt"/>
              </a:rPr>
              <a:t>, az alábbiak szerint:</a:t>
            </a:r>
          </a:p>
          <a:p>
            <a:pPr lvl="0"/>
            <a:r>
              <a:rPr lang="hu-HU" sz="2900" b="1" u="sng" dirty="0">
                <a:latin typeface="+mj-lt"/>
              </a:rPr>
              <a:t>2019. évi NEA pályázatok</a:t>
            </a:r>
            <a:r>
              <a:rPr lang="hu-HU" sz="2900" u="sng" dirty="0">
                <a:latin typeface="+mj-lt"/>
              </a:rPr>
              <a:t> </a:t>
            </a:r>
            <a:r>
              <a:rPr lang="hu-HU" sz="2900" dirty="0">
                <a:latin typeface="+mj-lt"/>
              </a:rPr>
              <a:t>esetében a projektidőszak első körben </a:t>
            </a:r>
            <a:r>
              <a:rPr lang="hu-HU" sz="2900" b="1" dirty="0">
                <a:latin typeface="+mj-lt"/>
              </a:rPr>
              <a:t>2020.12.15.</a:t>
            </a:r>
            <a:r>
              <a:rPr lang="hu-HU" sz="2900" dirty="0">
                <a:latin typeface="+mj-lt"/>
              </a:rPr>
              <a:t> napjáig került meghosszabbításra (2020.03.31. helyett), majd a 709/2020. (XII.30.) kormányrendelet a támogatási időszakot újra meghosszabbította, a veszélyhelyzettel megegyező mértékben</a:t>
            </a:r>
            <a:r>
              <a:rPr lang="hu-HU" sz="2900" dirty="0" smtClean="0">
                <a:latin typeface="+mj-lt"/>
              </a:rPr>
              <a:t>;</a:t>
            </a:r>
          </a:p>
          <a:p>
            <a:pPr marL="0" lvl="0" indent="0">
              <a:buNone/>
            </a:pPr>
            <a:r>
              <a:rPr lang="hu-HU" sz="2900" dirty="0" smtClean="0">
                <a:latin typeface="+mj-lt"/>
              </a:rPr>
              <a:t>     A végső határidő </a:t>
            </a:r>
            <a:r>
              <a:rPr lang="hu-HU" sz="2900" b="1" dirty="0" smtClean="0">
                <a:latin typeface="+mj-lt"/>
              </a:rPr>
              <a:t>2021.09.30.</a:t>
            </a:r>
            <a:r>
              <a:rPr lang="hu-HU" sz="2900" dirty="0" smtClean="0">
                <a:latin typeface="+mj-lt"/>
              </a:rPr>
              <a:t> lett</a:t>
            </a:r>
            <a:endParaRPr lang="hu-HU" sz="2900" dirty="0">
              <a:latin typeface="+mj-lt"/>
            </a:endParaRPr>
          </a:p>
          <a:p>
            <a:pPr lvl="0"/>
            <a:r>
              <a:rPr lang="hu-HU" sz="2900" b="1" u="sng" dirty="0">
                <a:latin typeface="+mj-lt"/>
              </a:rPr>
              <a:t>2020. évi NEA pályázatok </a:t>
            </a:r>
            <a:r>
              <a:rPr lang="hu-HU" sz="2900" dirty="0">
                <a:latin typeface="+mj-lt"/>
              </a:rPr>
              <a:t>esetében a projektidőszak első körben </a:t>
            </a:r>
            <a:r>
              <a:rPr lang="hu-HU" sz="2900" b="1" dirty="0">
                <a:latin typeface="+mj-lt"/>
              </a:rPr>
              <a:t>2021.09.30. </a:t>
            </a:r>
            <a:r>
              <a:rPr lang="hu-HU" sz="2900" dirty="0">
                <a:latin typeface="+mj-lt"/>
              </a:rPr>
              <a:t>napjáig tartott, majd a 709/2020. (XII.30.) kormányrendelet a támogatási időszakot a veszélyhelyzettel megegyező mértékben meghosszabbította</a:t>
            </a:r>
            <a:r>
              <a:rPr lang="hu-HU" sz="2900" dirty="0" smtClean="0">
                <a:latin typeface="+mj-lt"/>
              </a:rPr>
              <a:t>.</a:t>
            </a:r>
          </a:p>
          <a:p>
            <a:pPr marL="0" lvl="0" indent="0">
              <a:buNone/>
            </a:pPr>
            <a:r>
              <a:rPr lang="hu-HU" sz="2900" dirty="0">
                <a:latin typeface="+mj-lt"/>
              </a:rPr>
              <a:t> </a:t>
            </a:r>
            <a:r>
              <a:rPr lang="hu-HU" sz="2900" dirty="0" smtClean="0">
                <a:latin typeface="+mj-lt"/>
              </a:rPr>
              <a:t>    A </a:t>
            </a:r>
            <a:r>
              <a:rPr lang="hu-HU" sz="2900" dirty="0">
                <a:latin typeface="+mj-lt"/>
              </a:rPr>
              <a:t>végső határidő </a:t>
            </a:r>
            <a:r>
              <a:rPr lang="hu-HU" sz="2900" b="1" dirty="0" smtClean="0">
                <a:latin typeface="+mj-lt"/>
              </a:rPr>
              <a:t>2022.06.30</a:t>
            </a:r>
            <a:r>
              <a:rPr lang="hu-HU" sz="2900" b="1" dirty="0">
                <a:latin typeface="+mj-lt"/>
              </a:rPr>
              <a:t>.</a:t>
            </a:r>
            <a:r>
              <a:rPr lang="hu-HU" sz="2900" dirty="0">
                <a:latin typeface="+mj-lt"/>
              </a:rPr>
              <a:t> </a:t>
            </a:r>
            <a:r>
              <a:rPr lang="hu-HU" sz="2900" dirty="0" smtClean="0">
                <a:latin typeface="+mj-lt"/>
              </a:rPr>
              <a:t>lett</a:t>
            </a:r>
          </a:p>
          <a:p>
            <a:r>
              <a:rPr lang="hu-HU" sz="2900" b="1" u="sng" dirty="0" smtClean="0">
                <a:latin typeface="+mj-lt"/>
              </a:rPr>
              <a:t>2021. </a:t>
            </a:r>
            <a:r>
              <a:rPr lang="hu-HU" sz="2900" b="1" u="sng" dirty="0">
                <a:latin typeface="+mj-lt"/>
              </a:rPr>
              <a:t>évi NEA pályázatok </a:t>
            </a:r>
            <a:r>
              <a:rPr lang="hu-HU" sz="2900" dirty="0">
                <a:latin typeface="+mj-lt"/>
              </a:rPr>
              <a:t>esetében a projektidőszak első körben </a:t>
            </a:r>
            <a:r>
              <a:rPr lang="hu-HU" sz="2900" b="1" dirty="0" smtClean="0">
                <a:latin typeface="+mj-lt"/>
              </a:rPr>
              <a:t>2022.12.31.</a:t>
            </a:r>
            <a:r>
              <a:rPr lang="hu-HU" sz="2900" dirty="0">
                <a:latin typeface="+mj-lt"/>
              </a:rPr>
              <a:t> napjáig került meghosszabbításra (</a:t>
            </a:r>
            <a:r>
              <a:rPr lang="hu-HU" sz="2900" dirty="0" smtClean="0">
                <a:latin typeface="+mj-lt"/>
              </a:rPr>
              <a:t>2022.03.31</a:t>
            </a:r>
            <a:r>
              <a:rPr lang="hu-HU" sz="2900" dirty="0">
                <a:latin typeface="+mj-lt"/>
              </a:rPr>
              <a:t>. helyett</a:t>
            </a:r>
            <a:r>
              <a:rPr lang="hu-HU" sz="2900" dirty="0" smtClean="0">
                <a:latin typeface="+mj-lt"/>
              </a:rPr>
              <a:t>)</a:t>
            </a:r>
          </a:p>
          <a:p>
            <a:r>
              <a:rPr lang="hu-HU" sz="2900" b="1" u="sng" dirty="0" smtClean="0">
                <a:latin typeface="+mj-lt"/>
              </a:rPr>
              <a:t>2022. </a:t>
            </a:r>
            <a:r>
              <a:rPr lang="hu-HU" sz="2900" b="1" u="sng" dirty="0">
                <a:latin typeface="+mj-lt"/>
              </a:rPr>
              <a:t>évi NEA pályázatok </a:t>
            </a:r>
            <a:r>
              <a:rPr lang="hu-HU" sz="2900" dirty="0" smtClean="0">
                <a:latin typeface="+mj-lt"/>
              </a:rPr>
              <a:t>esetében maradt 2023.03.31.</a:t>
            </a:r>
          </a:p>
          <a:p>
            <a:pPr marL="0" lvl="0" indent="0">
              <a:buNone/>
            </a:pPr>
            <a:endParaRPr lang="hu-HU" dirty="0" smtClean="0">
              <a:latin typeface="+mj-lt"/>
            </a:endParaRPr>
          </a:p>
          <a:p>
            <a:r>
              <a:rPr lang="hu-HU" dirty="0">
                <a:latin typeface="+mj-lt"/>
              </a:rPr>
              <a:t>A projektidőszak a 2019. és 2020. évi NEA egyedi, illetve CNP, valamint a VCAE kategóriákon is meghosszabbításra került, a kedvezményezettek az erről szóló tájékoztatást elektronikus úton megkapták.</a:t>
            </a:r>
          </a:p>
          <a:p>
            <a:pPr lvl="0"/>
            <a:endParaRPr lang="hu-HU" dirty="0">
              <a:latin typeface="+mj-lt"/>
            </a:endParaRP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67424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229600" cy="998984"/>
          </a:xfrm>
        </p:spPr>
        <p:txBody>
          <a:bodyPr>
            <a:normAutofit fontScale="90000"/>
          </a:bodyPr>
          <a:lstStyle/>
          <a:p>
            <a:pPr algn="ctr"/>
            <a:r>
              <a:rPr lang="hu-HU" sz="3600" b="1" dirty="0">
                <a:solidFill>
                  <a:prstClr val="black"/>
                </a:solidFill>
              </a:rPr>
              <a:t>A projektidőszak </a:t>
            </a:r>
            <a:r>
              <a:rPr lang="hu-HU" sz="3600" b="1" dirty="0" smtClean="0">
                <a:solidFill>
                  <a:prstClr val="black"/>
                </a:solidFill>
              </a:rPr>
              <a:t>és elszámolási időszak FCA, VCA</a:t>
            </a:r>
            <a:endParaRPr lang="hu-HU" sz="3600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6320482"/>
              </p:ext>
            </p:extLst>
          </p:nvPr>
        </p:nvGraphicFramePr>
        <p:xfrm>
          <a:off x="899592" y="1988842"/>
          <a:ext cx="7128792" cy="3888432"/>
        </p:xfrm>
        <a:graphic>
          <a:graphicData uri="http://schemas.openxmlformats.org/drawingml/2006/table">
            <a:tbl>
              <a:tblPr/>
              <a:tblGrid>
                <a:gridCol w="1820998"/>
                <a:gridCol w="2778055"/>
                <a:gridCol w="2529739"/>
              </a:tblGrid>
              <a:tr h="669320"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Támogatás típusa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Megvalósítási időszak vége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Elszámolási időszak vége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9320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VCA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2022.12.31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2023.01.30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448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VCA 2022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2023.12.31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2024.01.30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448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FCA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2022.06.30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2022.07.30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448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FCA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2022.12.31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2023.01.30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448"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FCA 2022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2023.12.31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2024.01.30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45035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600" b="1" dirty="0" smtClean="0">
                <a:solidFill>
                  <a:schemeClr val="tx1"/>
                </a:solidFill>
              </a:rPr>
              <a:t>A NEA teljes keretösszegének változása (milliárd </a:t>
            </a:r>
            <a:r>
              <a:rPr lang="hu-HU" sz="3600" b="1" dirty="0" err="1">
                <a:solidFill>
                  <a:schemeClr val="tx1"/>
                </a:solidFill>
              </a:rPr>
              <a:t>f</a:t>
            </a:r>
            <a:r>
              <a:rPr lang="hu-HU" sz="3600" b="1" dirty="0" err="1" smtClean="0">
                <a:solidFill>
                  <a:schemeClr val="tx1"/>
                </a:solidFill>
              </a:rPr>
              <a:t>t</a:t>
            </a:r>
            <a:r>
              <a:rPr lang="hu-HU" sz="3600" b="1" dirty="0" smtClean="0">
                <a:solidFill>
                  <a:schemeClr val="tx1"/>
                </a:solidFill>
              </a:rPr>
              <a:t>)</a:t>
            </a:r>
            <a:endParaRPr lang="hu-HU" sz="36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6414148"/>
              </p:ext>
            </p:extLst>
          </p:nvPr>
        </p:nvGraphicFramePr>
        <p:xfrm>
          <a:off x="179512" y="2276872"/>
          <a:ext cx="8640964" cy="3240360"/>
        </p:xfrm>
        <a:graphic>
          <a:graphicData uri="http://schemas.openxmlformats.org/drawingml/2006/table">
            <a:tbl>
              <a:tblPr/>
              <a:tblGrid>
                <a:gridCol w="1368152"/>
                <a:gridCol w="548368"/>
                <a:gridCol w="591276"/>
                <a:gridCol w="591276"/>
                <a:gridCol w="591276"/>
                <a:gridCol w="591276"/>
                <a:gridCol w="591276"/>
                <a:gridCol w="591276"/>
                <a:gridCol w="591276"/>
                <a:gridCol w="591276"/>
                <a:gridCol w="591276"/>
                <a:gridCol w="670465"/>
                <a:gridCol w="732495"/>
              </a:tblGrid>
              <a:tr h="596908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2012.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2013.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2014.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2015.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2016.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2017.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2018.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2019.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2020.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2021.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2022.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2023.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43452">
                <a:tc>
                  <a:txBody>
                    <a:bodyPr/>
                    <a:lstStyle/>
                    <a:p>
                      <a:pPr algn="just" fontAlgn="ctr"/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NEA teljes keretösszeg </a:t>
                      </a:r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(milliárd Ft)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5,406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4,896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5,267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5,256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5,928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7,723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9,288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10,869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11,051</a:t>
                      </a:r>
                      <a:endParaRPr lang="hu-HU" sz="18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99134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solidFill>
                  <a:schemeClr val="tx1"/>
                </a:solidFill>
              </a:rPr>
              <a:t>Egyszerűsített támogatás</a:t>
            </a: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hu-HU" dirty="0"/>
              <a:t>A</a:t>
            </a:r>
            <a:r>
              <a:rPr lang="hu-HU" dirty="0" smtClean="0"/>
              <a:t> </a:t>
            </a:r>
            <a:r>
              <a:rPr lang="hu-HU" b="1" u="sng" dirty="0"/>
              <a:t>helyi vagy területi hatókörű </a:t>
            </a:r>
            <a:r>
              <a:rPr lang="hu-HU" dirty="0"/>
              <a:t>civil szervezetek egyszerűsített támogatása, amelyet a civil szervezet </a:t>
            </a:r>
            <a:r>
              <a:rPr lang="hu-HU" b="1" u="sng" dirty="0"/>
              <a:t>alapcél szerinti tevékenységéhez </a:t>
            </a:r>
            <a:r>
              <a:rPr lang="hu-HU" dirty="0"/>
              <a:t>kapcsolódó költségeinek fedezésére </a:t>
            </a:r>
            <a:r>
              <a:rPr lang="hu-HU" dirty="0" smtClean="0"/>
              <a:t>fordít. </a:t>
            </a:r>
          </a:p>
          <a:p>
            <a:pPr lvl="0"/>
            <a:r>
              <a:rPr lang="hu-HU" b="1" u="sng" dirty="0" smtClean="0"/>
              <a:t>Jogosultsági </a:t>
            </a:r>
            <a:r>
              <a:rPr lang="hu-HU" b="1" u="sng" dirty="0"/>
              <a:t>alapon, beérkezési sorrendben </a:t>
            </a:r>
            <a:r>
              <a:rPr lang="hu-HU" dirty="0"/>
              <a:t>a támogatási keret kimerüléséig </a:t>
            </a:r>
            <a:r>
              <a:rPr lang="hu-HU" dirty="0" smtClean="0"/>
              <a:t>biztosítandó.</a:t>
            </a:r>
            <a:endParaRPr lang="hu-HU" dirty="0"/>
          </a:p>
          <a:p>
            <a:pPr lvl="0"/>
            <a:r>
              <a:rPr lang="hu-HU" dirty="0" smtClean="0"/>
              <a:t>Az </a:t>
            </a:r>
            <a:r>
              <a:rPr lang="hu-HU" dirty="0"/>
              <a:t>egyszerűsített támogatás esetén </a:t>
            </a:r>
            <a:r>
              <a:rPr lang="hu-HU" dirty="0" smtClean="0"/>
              <a:t>az </a:t>
            </a:r>
            <a:r>
              <a:rPr lang="hu-HU" dirty="0"/>
              <a:t>Alapkezelő </a:t>
            </a:r>
            <a:r>
              <a:rPr lang="hu-HU" dirty="0" smtClean="0"/>
              <a:t>támogatói </a:t>
            </a:r>
            <a:r>
              <a:rPr lang="hu-HU" dirty="0"/>
              <a:t>okiratot bocsát ki.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73262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4400" b="1" dirty="0" smtClean="0">
                <a:solidFill>
                  <a:schemeClr val="tx1"/>
                </a:solidFill>
              </a:rPr>
              <a:t>Az egyszerűsített támogatás egyéb feltételei </a:t>
            </a:r>
            <a:endParaRPr lang="hu-HU" sz="4400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megelőző </a:t>
            </a:r>
            <a:r>
              <a:rPr lang="hu-HU" b="1" dirty="0"/>
              <a:t>két évben számviteli beszámolóval </a:t>
            </a:r>
            <a:r>
              <a:rPr lang="hu-HU" b="1" dirty="0" smtClean="0"/>
              <a:t>kell </a:t>
            </a:r>
            <a:r>
              <a:rPr lang="hu-HU" dirty="0" smtClean="0"/>
              <a:t>rendelkeznie a szervezetnek, </a:t>
            </a:r>
            <a:endParaRPr lang="hu-HU" dirty="0"/>
          </a:p>
          <a:p>
            <a:r>
              <a:rPr lang="hu-HU" u="sng" dirty="0"/>
              <a:t>megelőző két üzleti évben </a:t>
            </a:r>
            <a:r>
              <a:rPr lang="hu-HU" b="1" u="sng" dirty="0"/>
              <a:t>bevétele egyik évben sem </a:t>
            </a:r>
            <a:r>
              <a:rPr lang="hu-HU" b="1" u="sng" dirty="0" smtClean="0"/>
              <a:t>érheti </a:t>
            </a:r>
            <a:r>
              <a:rPr lang="hu-HU" b="1" u="sng" dirty="0"/>
              <a:t>el </a:t>
            </a:r>
            <a:r>
              <a:rPr lang="hu-HU" u="sng" dirty="0"/>
              <a:t>az </a:t>
            </a:r>
            <a:r>
              <a:rPr lang="hu-HU" b="1" u="sng" dirty="0"/>
              <a:t>ötmillió forintot</a:t>
            </a:r>
            <a:r>
              <a:rPr lang="hu-HU" dirty="0"/>
              <a:t>, és </a:t>
            </a:r>
          </a:p>
          <a:p>
            <a:r>
              <a:rPr lang="hu-HU" b="1" dirty="0"/>
              <a:t>nem </a:t>
            </a:r>
            <a:r>
              <a:rPr lang="hu-HU" b="1" dirty="0" smtClean="0"/>
              <a:t>nyújtottak </a:t>
            </a:r>
            <a:r>
              <a:rPr lang="hu-HU" b="1" dirty="0"/>
              <a:t>be az adott költségvetési évben </a:t>
            </a:r>
            <a:r>
              <a:rPr lang="hu-HU" b="1" dirty="0" smtClean="0"/>
              <a:t>összevont támogatásra </a:t>
            </a:r>
            <a:r>
              <a:rPr lang="hu-HU" b="1" dirty="0"/>
              <a:t>igényt. </a:t>
            </a:r>
          </a:p>
          <a:p>
            <a:r>
              <a:rPr lang="hu-HU" dirty="0"/>
              <a:t>A keret kimerüléséig, </a:t>
            </a:r>
            <a:r>
              <a:rPr lang="hu-HU" dirty="0" smtClean="0"/>
              <a:t>jogosultsági alapon, beérkezési </a:t>
            </a:r>
            <a:r>
              <a:rPr lang="hu-HU" dirty="0"/>
              <a:t>sorrendben az érvényes támogatási igények kielégíthetőek. </a:t>
            </a:r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69427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600" b="1" dirty="0" smtClean="0">
                <a:solidFill>
                  <a:schemeClr val="tx1"/>
                </a:solidFill>
              </a:rPr>
              <a:t>Az egyszerűsített támogatás összege és biztosításának módja</a:t>
            </a:r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támogatás </a:t>
            </a:r>
            <a:r>
              <a:rPr lang="hu-HU" b="1" u="sng" dirty="0"/>
              <a:t>önrész nélkül</a:t>
            </a:r>
            <a:r>
              <a:rPr lang="hu-HU" dirty="0"/>
              <a:t>, támogatási előlegként, vissza nem térítendő </a:t>
            </a:r>
            <a:r>
              <a:rPr lang="hu-HU" dirty="0" smtClean="0"/>
              <a:t>támogatásként biztosítandó</a:t>
            </a:r>
            <a:endParaRPr lang="hu-HU" dirty="0"/>
          </a:p>
          <a:p>
            <a:r>
              <a:rPr lang="hu-HU" dirty="0" smtClean="0"/>
              <a:t>Az </a:t>
            </a:r>
            <a:r>
              <a:rPr lang="hu-HU" dirty="0"/>
              <a:t>egyszerűsített támogatás keretében a támogatási igényben jelzett, de </a:t>
            </a:r>
            <a:r>
              <a:rPr lang="hu-HU" u="sng" dirty="0" smtClean="0"/>
              <a:t>legfeljebb 350.000 Ft összegű </a:t>
            </a:r>
            <a:r>
              <a:rPr lang="hu-HU" u="sng" dirty="0"/>
              <a:t>támogatás </a:t>
            </a:r>
            <a:r>
              <a:rPr lang="hu-HU" dirty="0" smtClean="0"/>
              <a:t>nyújtható. 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159813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7466</TotalTime>
  <Words>2579</Words>
  <Application>Microsoft Office PowerPoint</Application>
  <PresentationFormat>Diavetítés a képernyőre (4:3 oldalarány)</PresentationFormat>
  <Paragraphs>617</Paragraphs>
  <Slides>33</Slides>
  <Notes>4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33</vt:i4>
      </vt:variant>
    </vt:vector>
  </HeadingPairs>
  <TitlesOfParts>
    <vt:vector size="35" baseType="lpstr">
      <vt:lpstr>Áramlás</vt:lpstr>
      <vt:lpstr>Office-téma</vt:lpstr>
      <vt:lpstr>Tájékoztató a NEA 2022. évi összevont, egyszerűsített és normatív pályázatainak, valamint az FCA és a VCA 2022. évi pályázati tapasztalatairól és a civil területet érintő jogszabályi változásokról  Dunavarsány, 2022.09.23.</vt:lpstr>
      <vt:lpstr> A NEA 2022 pályázatainak legfontosabb ismérvei</vt:lpstr>
      <vt:lpstr>NEA 2022-t érintő legfontosabb változások </vt:lpstr>
      <vt:lpstr>A projektidőszak változásai NEA</vt:lpstr>
      <vt:lpstr>A projektidőszak és elszámolási időszak FCA, VCA</vt:lpstr>
      <vt:lpstr>A NEA teljes keretösszegének változása (milliárd ft)</vt:lpstr>
      <vt:lpstr>Egyszerűsített támogatás</vt:lpstr>
      <vt:lpstr>Az egyszerűsített támogatás egyéb feltételei </vt:lpstr>
      <vt:lpstr>Az egyszerűsített támogatás összege és biztosításának módja</vt:lpstr>
      <vt:lpstr>Az egyszerűsített támogatás felhasználása</vt:lpstr>
      <vt:lpstr>Az egyszerűsített támogatás országos  tapasztalatai  NEA 2019 – NEA 2020 – NEA 2021 – NEA 2022</vt:lpstr>
      <vt:lpstr>Egyszerűsített támogatás Pest megyében  NEA 2019 - NEA 2020 - NEA 2021 - NEA 2022</vt:lpstr>
      <vt:lpstr>Összevont támogatás</vt:lpstr>
      <vt:lpstr>Az összevont támogatás országos adatai  NEA 2019 – NEA 2020 – NEA 2021 – NEA 2022</vt:lpstr>
      <vt:lpstr>Az összevont támogatás országos adatai  NEA 2019 – NEA 2020 – NEA 2021– NEA 2022</vt:lpstr>
      <vt:lpstr>Az összevont támogatások Pest megyei adatai  NEA 2019 – NEA 2020 – NEA 2021 – NEA 2022</vt:lpstr>
      <vt:lpstr>A NEA 2022. évi megyei adatainak összegzése (összevont és egyszerűsített)</vt:lpstr>
      <vt:lpstr>NEA 2022 Normatív pályázat 1. </vt:lpstr>
      <vt:lpstr>NEA 2022 Normatív pályázat 2.</vt:lpstr>
      <vt:lpstr>NEA 2022 Normatív pályázat nyertes szervezetek megyei bontás</vt:lpstr>
      <vt:lpstr>NEA 2022 Normatív pályázat megyei bontás</vt:lpstr>
      <vt:lpstr>Falusi Civil Alap (FCA)</vt:lpstr>
      <vt:lpstr>FCA kategóriák</vt:lpstr>
      <vt:lpstr>FCA 2022 nyertesek db országosan</vt:lpstr>
      <vt:lpstr>FCA 2022 nyertesek Ft országosan</vt:lpstr>
      <vt:lpstr>PowerPoint bemutató</vt:lpstr>
      <vt:lpstr>A Városi Civil Alap</vt:lpstr>
      <vt:lpstr>Az igényelhető és elnyerhető támogatás mértéke</vt:lpstr>
      <vt:lpstr>A támogatások darabszáma pályázati kategóriák szerint</vt:lpstr>
      <vt:lpstr>A támogatások összege pályázati kategóriák szerint</vt:lpstr>
      <vt:lpstr>PowerPoint bemutató</vt:lpstr>
      <vt:lpstr>A NEA rendelet 2022. évi (NEA 2023-at érintő) legfontosabb módosításaiból</vt:lpstr>
      <vt:lpstr>Köszönöm megtisztelő figyelmüket!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i.kisanna</dc:creator>
  <cp:lastModifiedBy>Felhasználó</cp:lastModifiedBy>
  <cp:revision>440</cp:revision>
  <cp:lastPrinted>2017-03-03T08:56:10Z</cp:lastPrinted>
  <dcterms:created xsi:type="dcterms:W3CDTF">2015-04-16T09:42:04Z</dcterms:created>
  <dcterms:modified xsi:type="dcterms:W3CDTF">2022-09-23T07:39:53Z</dcterms:modified>
</cp:coreProperties>
</file>