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38"/>
  </p:notesMasterIdLst>
  <p:sldIdLst>
    <p:sldId id="271" r:id="rId3"/>
    <p:sldId id="300" r:id="rId4"/>
    <p:sldId id="332" r:id="rId5"/>
    <p:sldId id="315" r:id="rId6"/>
    <p:sldId id="301" r:id="rId7"/>
    <p:sldId id="316" r:id="rId8"/>
    <p:sldId id="305" r:id="rId9"/>
    <p:sldId id="302" r:id="rId10"/>
    <p:sldId id="335" r:id="rId11"/>
    <p:sldId id="337" r:id="rId12"/>
    <p:sldId id="303" r:id="rId13"/>
    <p:sldId id="304" r:id="rId14"/>
    <p:sldId id="307" r:id="rId15"/>
    <p:sldId id="308" r:id="rId16"/>
    <p:sldId id="309" r:id="rId17"/>
    <p:sldId id="333" r:id="rId18"/>
    <p:sldId id="345" r:id="rId19"/>
    <p:sldId id="346" r:id="rId20"/>
    <p:sldId id="347" r:id="rId21"/>
    <p:sldId id="348" r:id="rId22"/>
    <p:sldId id="326" r:id="rId23"/>
    <p:sldId id="340" r:id="rId24"/>
    <p:sldId id="338" r:id="rId25"/>
    <p:sldId id="339" r:id="rId26"/>
    <p:sldId id="350" r:id="rId27"/>
    <p:sldId id="351" r:id="rId28"/>
    <p:sldId id="352" r:id="rId29"/>
    <p:sldId id="353" r:id="rId30"/>
    <p:sldId id="342" r:id="rId31"/>
    <p:sldId id="344" r:id="rId32"/>
    <p:sldId id="354" r:id="rId33"/>
    <p:sldId id="355" r:id="rId34"/>
    <p:sldId id="357" r:id="rId35"/>
    <p:sldId id="349" r:id="rId36"/>
    <p:sldId id="260" r:id="rId37"/>
  </p:sldIdLst>
  <p:sldSz cx="9144000" cy="6858000" type="screen4x3"/>
  <p:notesSz cx="6808788" cy="9940925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C3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éma alapján készült stílus 1 – 1. jelölőszín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88229" autoAdjust="0"/>
  </p:normalViewPr>
  <p:slideViewPr>
    <p:cSldViewPr>
      <p:cViewPr>
        <p:scale>
          <a:sx n="97" d="100"/>
          <a:sy n="97" d="100"/>
        </p:scale>
        <p:origin x="-2034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6738" y="0"/>
            <a:ext cx="2950475" cy="497046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EF6CE7F7-8E24-47D7-8FE8-ACB9E99A2F6B}" type="datetimeFigureOut">
              <a:rPr lang="hu-HU" smtClean="0"/>
              <a:t>2021.09.24.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7046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0880" y="4721940"/>
            <a:ext cx="5447030" cy="4473416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42153"/>
            <a:ext cx="2950475" cy="497046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6738" y="9442153"/>
            <a:ext cx="2950475" cy="497046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083117BD-BCD4-4E04-A687-507D895FCF5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49449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5772">
              <a:defRPr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3117BD-BCD4-4E04-A687-507D895FCF5E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20176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Rugalmas felhasználás,</a:t>
            </a:r>
            <a:r>
              <a:rPr lang="hu-HU" baseline="0" dirty="0" smtClean="0"/>
              <a:t> a kis szervezetek igényeihez igazított módon.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3117BD-BCD4-4E04-A687-507D895FCF5E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099066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 cél a bevezetéssel a kis szervezetek nagyobb biztonsága</a:t>
            </a:r>
            <a:r>
              <a:rPr lang="hu-HU" baseline="0" dirty="0" smtClean="0"/>
              <a:t> volt.</a:t>
            </a:r>
          </a:p>
          <a:p>
            <a:r>
              <a:rPr lang="hu-HU" baseline="0" dirty="0" smtClean="0"/>
              <a:t>Ne kényszerüljenek a pici szervezetek „versenyre” a nagyobb humánerőforrással…jobban ellátott szervezetekkel.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baseline="0" dirty="0" smtClean="0"/>
              <a:t>Siker! Minden formailag megfelelően benyújtott pályázat nyert. A 10% lemorzsolódás viszonylag nagy, de így is 10-ből 9 nyert. </a:t>
            </a:r>
            <a:endParaRPr lang="hu-HU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3117BD-BCD4-4E04-A687-507D895FCF5E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310338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453 hiba (417 elutasított pályázat)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3117BD-BCD4-4E04-A687-507D895FCF5E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541100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Az elmúlt két év alatt 2</a:t>
            </a:r>
            <a:r>
              <a:rPr lang="hu-HU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X-ére </a:t>
            </a:r>
            <a:r>
              <a:rPr lang="hu-H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nőtt az összevont támogatás nyertes pályázatainak forint összege a megyében.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3117BD-BCD4-4E04-A687-507D895FCF5E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187358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3117BD-BCD4-4E04-A687-507D895FCF5E}" type="slidenum">
              <a:rPr lang="hu-HU" smtClean="0"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086620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baseline="0" dirty="0" smtClean="0"/>
              <a:t>Pest megye is az 1 </a:t>
            </a:r>
            <a:r>
              <a:rPr lang="hu-HU" baseline="0" dirty="0" err="1" smtClean="0"/>
              <a:t>MRD-os</a:t>
            </a:r>
            <a:r>
              <a:rPr lang="hu-HU" baseline="0" dirty="0" smtClean="0"/>
              <a:t> „klubban” (Bács-Kiskun, BAZ, </a:t>
            </a:r>
            <a:r>
              <a:rPr lang="hu-HU" baseline="0" dirty="0" err="1" smtClean="0"/>
              <a:t>Szabolcs-Sz-B</a:t>
            </a:r>
            <a:r>
              <a:rPr lang="hu-HU" baseline="0" dirty="0" smtClean="0"/>
              <a:t>, Győr-Moson-Sopron m) </a:t>
            </a:r>
            <a:r>
              <a:rPr lang="hu-HU" b="1" baseline="0" dirty="0" smtClean="0"/>
              <a:t>Megyei I. hely!</a:t>
            </a:r>
            <a:endParaRPr lang="hu-HU" b="1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3117BD-BCD4-4E04-A687-507D895FCF5E}" type="slidenum">
              <a:rPr lang="hu-HU" smtClean="0"/>
              <a:t>33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13851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84-94C1-43F9-BE9E-A783F3BCAFA2}" type="datetime1">
              <a:rPr lang="hu-HU" smtClean="0"/>
              <a:t>2021.09.24.</a:t>
            </a:fld>
            <a:endParaRPr lang="hu-H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59740-C320-4922-B0A2-FF219D412E37}" type="datetime1">
              <a:rPr lang="hu-HU" smtClean="0"/>
              <a:t>2021.09.24.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22DAB-603E-4481-8E84-93DCC0DA0C32}" type="datetime1">
              <a:rPr lang="hu-HU" smtClean="0"/>
              <a:t>2021.09.24.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84-94C1-43F9-BE9E-A783F3BCAFA2}" type="datetime1">
              <a:rPr lang="hu-HU" smtClean="0"/>
              <a:t>2021.09.24.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046735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21F0D-6FED-405C-AB8B-EB549E4DD233}" type="datetime1">
              <a:rPr lang="hu-HU" smtClean="0"/>
              <a:t>2021.09.24.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913908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AC1D-3B60-4609-965F-6A170CF124F8}" type="datetime1">
              <a:rPr lang="hu-HU" smtClean="0"/>
              <a:t>2021.09.24.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54410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15DA5-8F7D-4ACB-8B09-F31D1CFA2CA3}" type="datetime1">
              <a:rPr lang="hu-HU" smtClean="0"/>
              <a:t>2021.09.24.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511032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89635-1CEC-4363-837E-8D22527686DA}" type="datetime1">
              <a:rPr lang="hu-HU" smtClean="0"/>
              <a:t>2021.09.24.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232928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7E59F-2390-4BDD-9930-0A9CB82FA8BD}" type="datetime1">
              <a:rPr lang="hu-HU" smtClean="0"/>
              <a:t>2021.09.24.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987491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7926-605C-476A-B6E8-FBB6AE903B67}" type="datetime1">
              <a:rPr lang="hu-HU" smtClean="0"/>
              <a:t>2021.09.24.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603109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8AF00-ADC1-4914-AD24-72CF12882D8B}" type="datetime1">
              <a:rPr lang="hu-HU" smtClean="0"/>
              <a:t>2021.09.24.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5477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21F0D-6FED-405C-AB8B-EB549E4DD233}" type="datetime1">
              <a:rPr lang="hu-HU" smtClean="0"/>
              <a:t>2021.09.24.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4D383-6F1D-47AF-8B92-46DD060C3647}" type="datetime1">
              <a:rPr lang="hu-HU" smtClean="0"/>
              <a:t>2021.09.24.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389376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59740-C320-4922-B0A2-FF219D412E37}" type="datetime1">
              <a:rPr lang="hu-HU" smtClean="0"/>
              <a:t>2021.09.24.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196886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22DAB-603E-4481-8E84-93DCC0DA0C32}" type="datetime1">
              <a:rPr lang="hu-HU" smtClean="0"/>
              <a:t>2021.09.24.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15860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AC1D-3B60-4609-965F-6A170CF124F8}" type="datetime1">
              <a:rPr lang="hu-HU" smtClean="0"/>
              <a:t>2021.09.24.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15DA5-8F7D-4ACB-8B09-F31D1CFA2CA3}" type="datetime1">
              <a:rPr lang="hu-HU" smtClean="0"/>
              <a:t>2021.09.24.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89635-1CEC-4363-837E-8D22527686DA}" type="datetime1">
              <a:rPr lang="hu-HU" smtClean="0"/>
              <a:t>2021.09.24.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7E59F-2390-4BDD-9930-0A9CB82FA8BD}" type="datetime1">
              <a:rPr lang="hu-HU" smtClean="0"/>
              <a:t>2021.09.24.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7926-605C-476A-B6E8-FBB6AE903B67}" type="datetime1">
              <a:rPr lang="hu-HU" smtClean="0"/>
              <a:t>2021.09.24.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8AF00-ADC1-4914-AD24-72CF12882D8B}" type="datetime1">
              <a:rPr lang="hu-HU" smtClean="0"/>
              <a:t>2021.09.24.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4D383-6F1D-47AF-8B92-46DD060C3647}" type="datetime1">
              <a:rPr lang="hu-HU" smtClean="0"/>
              <a:t>2021.09.24.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FF5F8BA-53AF-4465-ADB3-8363BCB04485}" type="datetime1">
              <a:rPr lang="hu-HU" smtClean="0"/>
              <a:t>2021.09.24.</a:t>
            </a:fld>
            <a:endParaRPr lang="hu-H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5F8BA-53AF-4465-ADB3-8363BCB04485}" type="datetime1">
              <a:rPr lang="hu-HU" smtClean="0"/>
              <a:t>2021.09.24.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77977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55576" y="1988840"/>
            <a:ext cx="7772400" cy="2736304"/>
          </a:xfrm>
        </p:spPr>
        <p:txBody>
          <a:bodyPr>
            <a:noAutofit/>
          </a:bodyPr>
          <a:lstStyle/>
          <a:p>
            <a:r>
              <a:rPr lang="hu-HU" sz="3600" b="1" dirty="0" smtClean="0"/>
              <a:t>A NEA 2021. évi pályázatai, a Falusi Civil Alap, a Városi Civil Alap tapasztalatai és a civil területet érintő jogszabályi változások </a:t>
            </a:r>
            <a:br>
              <a:rPr lang="hu-HU" sz="3600" b="1" dirty="0" smtClean="0"/>
            </a:br>
            <a:r>
              <a:rPr lang="hu-HU" sz="2400" dirty="0" smtClean="0"/>
              <a:t>Dunavarsány, </a:t>
            </a:r>
            <a:r>
              <a:rPr lang="hu-HU" sz="2400" dirty="0" smtClean="0"/>
              <a:t>2021.09.24.</a:t>
            </a:r>
            <a:endParaRPr lang="hu-HU" sz="24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4582061" y="5614392"/>
            <a:ext cx="4352528" cy="910952"/>
          </a:xfrm>
        </p:spPr>
        <p:txBody>
          <a:bodyPr>
            <a:normAutofit fontScale="62500" lnSpcReduction="20000"/>
          </a:bodyPr>
          <a:lstStyle/>
          <a:p>
            <a:r>
              <a:rPr lang="hu-HU" sz="2800" dirty="0">
                <a:solidFill>
                  <a:schemeClr val="tx1"/>
                </a:solidFill>
              </a:rPr>
              <a:t>d</a:t>
            </a:r>
            <a:r>
              <a:rPr lang="hu-HU" sz="2800" dirty="0" smtClean="0">
                <a:solidFill>
                  <a:schemeClr val="tx1"/>
                </a:solidFill>
              </a:rPr>
              <a:t>r. Kecskés Péter</a:t>
            </a:r>
          </a:p>
          <a:p>
            <a:r>
              <a:rPr lang="hu-HU" sz="2800" dirty="0">
                <a:solidFill>
                  <a:schemeClr val="tx1"/>
                </a:solidFill>
              </a:rPr>
              <a:t>f</a:t>
            </a:r>
            <a:r>
              <a:rPr lang="hu-HU" sz="2800" dirty="0" smtClean="0">
                <a:solidFill>
                  <a:schemeClr val="tx1"/>
                </a:solidFill>
              </a:rPr>
              <a:t>őosztályvezető</a:t>
            </a:r>
          </a:p>
          <a:p>
            <a:r>
              <a:rPr lang="hu-HU" sz="2800" b="1" dirty="0" smtClean="0">
                <a:solidFill>
                  <a:schemeClr val="tx1"/>
                </a:solidFill>
              </a:rPr>
              <a:t>Miniszterelnökség</a:t>
            </a:r>
            <a:endParaRPr lang="hu-HU" sz="2800" b="1" dirty="0">
              <a:solidFill>
                <a:schemeClr val="tx1"/>
              </a:solidFill>
            </a:endParaRPr>
          </a:p>
          <a:p>
            <a:endParaRPr lang="hu-HU" sz="28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031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10</a:t>
            </a:fld>
            <a:endParaRPr lang="hu-HU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721065"/>
              </p:ext>
            </p:extLst>
          </p:nvPr>
        </p:nvGraphicFramePr>
        <p:xfrm>
          <a:off x="0" y="-1"/>
          <a:ext cx="9180512" cy="70100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21444"/>
                <a:gridCol w="5194289"/>
                <a:gridCol w="1164779"/>
              </a:tblGrid>
              <a:tr h="487121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u="none" strike="noStrike" dirty="0">
                          <a:effectLst/>
                        </a:rPr>
                        <a:t>Érvénytelenség oka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6" marR="6956" marT="6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u="none" strike="noStrike" dirty="0">
                          <a:effectLst/>
                        </a:rPr>
                        <a:t>Magyarázat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6" marR="6956" marT="6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u="none" strike="noStrike" dirty="0">
                          <a:effectLst/>
                        </a:rPr>
                        <a:t>Darabszám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6" marR="6956" marT="6956" marB="0" anchor="ctr"/>
                </a:tc>
              </a:tr>
              <a:tr h="1043450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u="none" strike="noStrike" dirty="0">
                          <a:effectLst/>
                        </a:rPr>
                        <a:t>Adatkezelési hozzájáruló nyilatkozat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6" marR="6956" marT="6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u="none" strike="noStrike" dirty="0">
                          <a:effectLst/>
                        </a:rPr>
                        <a:t>Az adatvédelmi nyilatkozat – megfelelően kitöltve és a képviselő által aláírva – elektronikusan nem került csatolásra a </a:t>
                      </a:r>
                      <a:r>
                        <a:rPr lang="hu-HU" sz="1600" u="none" strike="noStrike" dirty="0" err="1">
                          <a:effectLst/>
                        </a:rPr>
                        <a:t>NIR-ben</a:t>
                      </a:r>
                      <a:r>
                        <a:rPr lang="hu-HU" sz="1600" u="none" strike="noStrike" dirty="0">
                          <a:effectLst/>
                        </a:rPr>
                        <a:t> </a:t>
                      </a:r>
                      <a:r>
                        <a:rPr lang="hu-HU" sz="1600" u="none" strike="noStrike" dirty="0" err="1">
                          <a:effectLst/>
                        </a:rPr>
                        <a:t>a</a:t>
                      </a:r>
                      <a:r>
                        <a:rPr lang="hu-HU" sz="1600" u="none" strike="noStrike" dirty="0">
                          <a:effectLst/>
                        </a:rPr>
                        <a:t> pályázati adatlap „Adathasználati nyilatkozatok” űrlapjára. 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6" marR="6956" marT="6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u="none" strike="noStrike" dirty="0">
                          <a:effectLst/>
                        </a:rPr>
                        <a:t>1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6" marR="6956" marT="6956" marB="0" anchor="ctr"/>
                </a:tc>
              </a:tr>
              <a:tr h="1388023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u="none" strike="noStrike">
                          <a:effectLst/>
                        </a:rPr>
                        <a:t>Adatok egyezősége</a:t>
                      </a:r>
                      <a:endParaRPr lang="hu-H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6" marR="6956" marT="6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u="none" strike="noStrike" dirty="0">
                          <a:effectLst/>
                        </a:rPr>
                        <a:t>A támogatási igényt benyújtó személy nem jogosult a szervezet képviseletére. A regisztráció során nyilatkozott adatok és a hatályos bírósági kivonat hivatalos képviselő személyére vonatkozó adatatok nem egyeznek meg vagy a </a:t>
                      </a:r>
                      <a:r>
                        <a:rPr lang="hu-HU" sz="1600" u="none" strike="noStrike" dirty="0" err="1">
                          <a:effectLst/>
                        </a:rPr>
                        <a:t>NIR-ben</a:t>
                      </a:r>
                      <a:r>
                        <a:rPr lang="hu-HU" sz="1600" u="none" strike="noStrike" dirty="0">
                          <a:effectLst/>
                        </a:rPr>
                        <a:t> nem érhetőek el a képviseleti változásokat, jogosultságot alátámasztó dokumentumok.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6" marR="6956" marT="6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u="none" strike="noStrike" dirty="0">
                          <a:effectLst/>
                        </a:rPr>
                        <a:t>16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6" marR="6956" marT="6956" marB="0" anchor="ctr"/>
                </a:tc>
              </a:tr>
              <a:tr h="48911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u="none" strike="noStrike">
                          <a:effectLst/>
                        </a:rPr>
                        <a:t>Bírósági nyilvántartásba vétel időpontja</a:t>
                      </a:r>
                      <a:endParaRPr lang="hu-H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6" marR="6956" marT="6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u="none" strike="noStrike" dirty="0">
                          <a:effectLst/>
                        </a:rPr>
                        <a:t>A bíróság 2018. december 31. után vette nyilvántartásba a civil szervezetet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6" marR="6956" marT="6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u="none" strike="noStrike" dirty="0">
                          <a:effectLst/>
                        </a:rPr>
                        <a:t>1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6" marR="6956" marT="6956" marB="0" anchor="ctr"/>
                </a:tc>
              </a:tr>
              <a:tr h="1173831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u="none" strike="noStrike">
                          <a:effectLst/>
                        </a:rPr>
                        <a:t>Számviteli beszámoló, Letétbehelyezés igazolása</a:t>
                      </a:r>
                      <a:endParaRPr lang="hu-H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6" marR="6956" marT="6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u="none" strike="noStrike" dirty="0">
                          <a:effectLst/>
                        </a:rPr>
                        <a:t>A </a:t>
                      </a:r>
                      <a:r>
                        <a:rPr lang="hu-HU" sz="1600" u="none" strike="noStrike" dirty="0" err="1">
                          <a:effectLst/>
                        </a:rPr>
                        <a:t>NIR-ben</a:t>
                      </a:r>
                      <a:r>
                        <a:rPr lang="hu-HU" sz="1600" u="none" strike="noStrike" dirty="0">
                          <a:effectLst/>
                        </a:rPr>
                        <a:t> vagy az Országos Bírósági Hivatal honlapján nem érhető el az utolsó két lezárt üzleti évről szóló </a:t>
                      </a:r>
                      <a:r>
                        <a:rPr lang="hu-HU" sz="1600" u="none" strike="noStrike" dirty="0" smtClean="0">
                          <a:effectLst/>
                        </a:rPr>
                        <a:t>számviteli beszámoló</a:t>
                      </a:r>
                      <a:r>
                        <a:rPr lang="hu-HU" sz="1600" u="none" strike="noStrike" baseline="0" dirty="0" smtClean="0">
                          <a:effectLst/>
                        </a:rPr>
                        <a:t> vagy a </a:t>
                      </a:r>
                      <a:r>
                        <a:rPr lang="hu-HU" sz="1600" u="none" strike="noStrike" dirty="0" smtClean="0">
                          <a:effectLst/>
                        </a:rPr>
                        <a:t>számviteli </a:t>
                      </a:r>
                      <a:r>
                        <a:rPr lang="hu-HU" sz="1600" u="none" strike="noStrike" dirty="0">
                          <a:effectLst/>
                        </a:rPr>
                        <a:t>beszámoló letétbe helyezését igazoló dokumentum. 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6" marR="6956" marT="6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u="none" strike="noStrike" dirty="0">
                          <a:effectLst/>
                        </a:rPr>
                        <a:t>125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6" marR="6956" marT="6956" marB="0" anchor="ctr"/>
                </a:tc>
              </a:tr>
              <a:tr h="782588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u="none" strike="noStrike">
                          <a:effectLst/>
                        </a:rPr>
                        <a:t>Nyilatkozatok és mellékletek</a:t>
                      </a:r>
                      <a:endParaRPr lang="hu-H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6" marR="6956" marT="6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u="none" strike="noStrike" dirty="0">
                          <a:effectLst/>
                        </a:rPr>
                        <a:t>A kötelező nyilatkozatok nem kerültek kitöltésre, a kötelezően csatolandó mellékletek nem megfelelő formátumban és határidőben kerültek benyújtásra.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6" marR="6956" marT="6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u="none" strike="noStrike" dirty="0">
                          <a:effectLst/>
                        </a:rPr>
                        <a:t>3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6" marR="6956" marT="6956" marB="0" anchor="ctr"/>
                </a:tc>
              </a:tr>
              <a:tr h="576073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u="none" strike="noStrike">
                          <a:effectLst/>
                        </a:rPr>
                        <a:t>Pályázati díj</a:t>
                      </a:r>
                      <a:endParaRPr lang="hu-H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6" marR="6956" marT="6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u="none" strike="noStrike" dirty="0">
                          <a:effectLst/>
                        </a:rPr>
                        <a:t>A pályázati díj (2.000 Ft) átutalása a jelen kiírásban szereplő számlaszámra határidőben nem történt meg.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6" marR="6956" marT="6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u="none" strike="noStrike" dirty="0">
                          <a:effectLst/>
                        </a:rPr>
                        <a:t>4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6" marR="6956" marT="6956" marB="0" anchor="ctr"/>
                </a:tc>
              </a:tr>
              <a:tr h="91779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u="none" strike="noStrike">
                          <a:effectLst/>
                        </a:rPr>
                        <a:t>Támogatásra jogosult</a:t>
                      </a:r>
                      <a:endParaRPr lang="hu-H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6" marR="6956" marT="6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u="none" strike="noStrike" dirty="0">
                          <a:effectLst/>
                        </a:rPr>
                        <a:t>A pályázó utolsó két lezárt üzleti évről </a:t>
                      </a:r>
                      <a:r>
                        <a:rPr lang="hu-HU" sz="1600" u="none" strike="noStrike" dirty="0" smtClean="0">
                          <a:effectLst/>
                        </a:rPr>
                        <a:t>szóló </a:t>
                      </a:r>
                      <a:r>
                        <a:rPr lang="hu-HU" sz="1600" u="none" strike="noStrike" dirty="0">
                          <a:effectLst/>
                        </a:rPr>
                        <a:t>számviteli beszámolóval igazolt összes éves bevétele egyik vagy mindkét év vonatkozásában elérte vagy meghaladta az 5 millió Ft-ot.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6" marR="6956" marT="6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u="none" strike="noStrike" dirty="0">
                          <a:effectLst/>
                        </a:rPr>
                        <a:t>303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6" marR="6956" marT="6956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48137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200" b="1" dirty="0" smtClean="0">
                <a:solidFill>
                  <a:schemeClr val="tx1"/>
                </a:solidFill>
              </a:rPr>
              <a:t>Az egyszerűsített támogatás adatai Pest megyében </a:t>
            </a:r>
            <a:r>
              <a:rPr lang="hu-HU" sz="3200" dirty="0" smtClean="0">
                <a:solidFill>
                  <a:schemeClr val="tx1"/>
                </a:solidFill>
              </a:rPr>
              <a:t>NEA 2019 </a:t>
            </a:r>
            <a:r>
              <a:rPr lang="hu-HU" sz="3200" b="1" dirty="0" smtClean="0">
                <a:solidFill>
                  <a:schemeClr val="tx1"/>
                </a:solidFill>
              </a:rPr>
              <a:t>- </a:t>
            </a:r>
            <a:r>
              <a:rPr lang="hu-HU" sz="3200" dirty="0">
                <a:solidFill>
                  <a:schemeClr val="tx1"/>
                </a:solidFill>
              </a:rPr>
              <a:t>NEA </a:t>
            </a:r>
            <a:r>
              <a:rPr lang="hu-HU" sz="3200" dirty="0" smtClean="0">
                <a:solidFill>
                  <a:schemeClr val="tx1"/>
                </a:solidFill>
              </a:rPr>
              <a:t>2020 - </a:t>
            </a:r>
            <a:r>
              <a:rPr lang="hu-HU" sz="3200" b="1" dirty="0" smtClean="0">
                <a:solidFill>
                  <a:schemeClr val="tx1"/>
                </a:solidFill>
              </a:rPr>
              <a:t>NEA 2021</a:t>
            </a:r>
            <a:endParaRPr lang="hu-HU" sz="3200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hu-HU" sz="5100" u="sng" dirty="0">
                <a:latin typeface="+mj-lt"/>
              </a:rPr>
              <a:t>2019</a:t>
            </a:r>
          </a:p>
          <a:p>
            <a:r>
              <a:rPr lang="hu-HU" sz="5100" dirty="0">
                <a:latin typeface="+mj-lt"/>
                <a:cs typeface="Calibri" panose="020F0502020204030204" pitchFamily="34" charset="0"/>
              </a:rPr>
              <a:t>Beérkezett pályázatok száma: 143 db </a:t>
            </a:r>
          </a:p>
          <a:p>
            <a:r>
              <a:rPr lang="hu-HU" sz="5100" dirty="0">
                <a:latin typeface="+mj-lt"/>
                <a:cs typeface="Calibri" panose="020F0502020204030204" pitchFamily="34" charset="0"/>
              </a:rPr>
              <a:t>Nyertes pályázatok száma: 127 db </a:t>
            </a:r>
            <a:endParaRPr lang="hu-HU" sz="5100" dirty="0" smtClean="0">
              <a:latin typeface="+mj-lt"/>
              <a:cs typeface="Calibri" panose="020F0502020204030204" pitchFamily="34" charset="0"/>
            </a:endParaRPr>
          </a:p>
          <a:p>
            <a:r>
              <a:rPr lang="hu-HU" sz="5100" dirty="0" smtClean="0">
                <a:latin typeface="+mj-lt"/>
                <a:cs typeface="Calibri" panose="020F0502020204030204" pitchFamily="34" charset="0"/>
              </a:rPr>
              <a:t>Nyertes </a:t>
            </a:r>
            <a:r>
              <a:rPr lang="hu-HU" sz="5100" dirty="0">
                <a:latin typeface="+mj-lt"/>
                <a:cs typeface="Calibri" panose="020F0502020204030204" pitchFamily="34" charset="0"/>
              </a:rPr>
              <a:t>pályázatok összege: 25.052.789 Ft </a:t>
            </a:r>
          </a:p>
          <a:p>
            <a:pPr marL="0" indent="0">
              <a:buNone/>
            </a:pPr>
            <a:r>
              <a:rPr lang="hu-HU" sz="5100" u="sng" dirty="0" smtClean="0">
                <a:latin typeface="+mj-lt"/>
              </a:rPr>
              <a:t>2020</a:t>
            </a:r>
            <a:endParaRPr lang="hu-HU" sz="5100" u="sng" dirty="0">
              <a:latin typeface="+mj-lt"/>
            </a:endParaRPr>
          </a:p>
          <a:p>
            <a:r>
              <a:rPr lang="hu-HU" sz="5100" dirty="0">
                <a:latin typeface="+mj-lt"/>
              </a:rPr>
              <a:t>Beérkezett pályázatok száma: 190 db </a:t>
            </a:r>
          </a:p>
          <a:p>
            <a:r>
              <a:rPr lang="hu-HU" sz="5100" dirty="0">
                <a:latin typeface="+mj-lt"/>
              </a:rPr>
              <a:t>Nyertes pályázatok száma: 170 db </a:t>
            </a:r>
            <a:endParaRPr lang="hu-HU" sz="5100" dirty="0" smtClean="0">
              <a:latin typeface="+mj-lt"/>
            </a:endParaRPr>
          </a:p>
          <a:p>
            <a:r>
              <a:rPr lang="hu-HU" sz="5100" dirty="0" smtClean="0">
                <a:latin typeface="+mj-lt"/>
              </a:rPr>
              <a:t>Nyertes </a:t>
            </a:r>
            <a:r>
              <a:rPr lang="hu-HU" sz="5100" dirty="0">
                <a:latin typeface="+mj-lt"/>
              </a:rPr>
              <a:t>pályázatok összege: 33.797.801 </a:t>
            </a:r>
            <a:r>
              <a:rPr lang="hu-HU" sz="5100" dirty="0" smtClean="0">
                <a:latin typeface="+mj-lt"/>
              </a:rPr>
              <a:t>Ft</a:t>
            </a:r>
            <a:endParaRPr lang="hu-HU" sz="5100" dirty="0">
              <a:latin typeface="+mj-lt"/>
            </a:endParaRPr>
          </a:p>
          <a:p>
            <a:pPr marL="0" indent="0">
              <a:buNone/>
            </a:pPr>
            <a:r>
              <a:rPr lang="hu-HU" sz="6000" b="1" u="sng" dirty="0" smtClean="0">
                <a:latin typeface="+mj-lt"/>
              </a:rPr>
              <a:t>2021</a:t>
            </a:r>
          </a:p>
          <a:p>
            <a:r>
              <a:rPr lang="hu-HU" sz="6000" b="1" dirty="0">
                <a:latin typeface="+mj-lt"/>
              </a:rPr>
              <a:t>Beérkezett pályázatok száma: </a:t>
            </a:r>
            <a:r>
              <a:rPr lang="hu-HU" sz="6000" b="1" dirty="0" smtClean="0">
                <a:latin typeface="+mj-lt"/>
              </a:rPr>
              <a:t>204 db </a:t>
            </a:r>
            <a:endParaRPr lang="hu-HU" sz="6000" b="1" dirty="0">
              <a:latin typeface="+mj-lt"/>
            </a:endParaRPr>
          </a:p>
          <a:p>
            <a:r>
              <a:rPr lang="hu-HU" sz="6000" b="1" dirty="0">
                <a:latin typeface="+mj-lt"/>
              </a:rPr>
              <a:t>Nyertes pályázatok száma: </a:t>
            </a:r>
            <a:r>
              <a:rPr lang="hu-HU" sz="6000" b="1" dirty="0" smtClean="0">
                <a:latin typeface="+mj-lt"/>
              </a:rPr>
              <a:t>179 db </a:t>
            </a:r>
          </a:p>
          <a:p>
            <a:r>
              <a:rPr lang="hu-HU" sz="6000" b="1" dirty="0" smtClean="0">
                <a:latin typeface="+mj-lt"/>
              </a:rPr>
              <a:t>Nyertes </a:t>
            </a:r>
            <a:r>
              <a:rPr lang="hu-HU" sz="6000" b="1" dirty="0">
                <a:latin typeface="+mj-lt"/>
              </a:rPr>
              <a:t>pályázatok összege: </a:t>
            </a:r>
            <a:r>
              <a:rPr lang="hu-HU" sz="6000" b="1" dirty="0" smtClean="0">
                <a:latin typeface="+mj-lt"/>
              </a:rPr>
              <a:t>52.753.480 Ft</a:t>
            </a:r>
            <a:endParaRPr lang="hu-HU" sz="6000" b="1" dirty="0">
              <a:latin typeface="+mj-lt"/>
            </a:endParaRP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555190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solidFill>
                  <a:schemeClr val="tx1"/>
                </a:solidFill>
              </a:rPr>
              <a:t>Összevont támogatás</a:t>
            </a: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u-HU" sz="2400" dirty="0" smtClean="0"/>
              <a:t>NEA </a:t>
            </a:r>
            <a:r>
              <a:rPr lang="hu-HU" sz="2400" dirty="0"/>
              <a:t>2019-ben </a:t>
            </a:r>
            <a:r>
              <a:rPr lang="hu-HU" sz="2400" dirty="0" smtClean="0"/>
              <a:t>már nem volt külön </a:t>
            </a:r>
            <a:r>
              <a:rPr lang="hu-HU" sz="2400" dirty="0"/>
              <a:t>szakmai és külön működési pályázat, hanem egyben </a:t>
            </a:r>
            <a:r>
              <a:rPr lang="hu-HU" sz="2400" dirty="0" smtClean="0"/>
              <a:t>volt benyújtható.</a:t>
            </a:r>
            <a:endParaRPr lang="hu-HU" sz="2400" dirty="0"/>
          </a:p>
          <a:p>
            <a:pPr algn="just"/>
            <a:r>
              <a:rPr lang="hu-HU" sz="2400" b="1" u="sng" dirty="0"/>
              <a:t>Előnyök:</a:t>
            </a:r>
            <a:r>
              <a:rPr lang="hu-HU" sz="2400" dirty="0"/>
              <a:t> 1 db kiírás, 1 db útmutató, 1db pályázat benyújtása…Határidőt egyszer…(De, ha a kollégium lehetővé </a:t>
            </a:r>
            <a:r>
              <a:rPr lang="hu-HU" sz="2400" dirty="0" smtClean="0"/>
              <a:t>tette, </a:t>
            </a:r>
            <a:r>
              <a:rPr lang="hu-HU" sz="2400" dirty="0"/>
              <a:t>akkor továbbra is +1 db a társpályázóval…)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739480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96720"/>
          </a:xfrm>
        </p:spPr>
        <p:txBody>
          <a:bodyPr>
            <a:normAutofit fontScale="90000"/>
          </a:bodyPr>
          <a:lstStyle/>
          <a:p>
            <a:pPr algn="ctr"/>
            <a:r>
              <a:rPr lang="hu-HU" sz="3600" b="1" dirty="0" smtClean="0">
                <a:solidFill>
                  <a:schemeClr val="tx1"/>
                </a:solidFill>
              </a:rPr>
              <a:t>Az összevont támogatás országos adatai </a:t>
            </a:r>
            <a:br>
              <a:rPr lang="hu-HU" sz="3600" b="1" dirty="0" smtClean="0">
                <a:solidFill>
                  <a:schemeClr val="tx1"/>
                </a:solidFill>
              </a:rPr>
            </a:br>
            <a:r>
              <a:rPr lang="hu-HU" sz="3600" dirty="0" smtClean="0">
                <a:solidFill>
                  <a:schemeClr val="tx1"/>
                </a:solidFill>
              </a:rPr>
              <a:t>NEA 2019 </a:t>
            </a:r>
            <a:r>
              <a:rPr lang="hu-HU" sz="3600" b="1" dirty="0" smtClean="0">
                <a:solidFill>
                  <a:schemeClr val="tx1"/>
                </a:solidFill>
              </a:rPr>
              <a:t>– </a:t>
            </a:r>
            <a:r>
              <a:rPr lang="hu-HU" sz="3600" dirty="0" smtClean="0">
                <a:solidFill>
                  <a:schemeClr val="tx1"/>
                </a:solidFill>
              </a:rPr>
              <a:t>NEA 2020 – </a:t>
            </a:r>
            <a:r>
              <a:rPr lang="hu-HU" sz="3600" b="1" dirty="0" smtClean="0">
                <a:solidFill>
                  <a:schemeClr val="tx1"/>
                </a:solidFill>
              </a:rPr>
              <a:t>NEA 2021</a:t>
            </a:r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u="sng" dirty="0" smtClean="0">
                <a:latin typeface="+mj-lt"/>
              </a:rPr>
              <a:t>2019</a:t>
            </a:r>
          </a:p>
          <a:p>
            <a:r>
              <a:rPr lang="hu-HU" dirty="0">
                <a:latin typeface="+mj-lt"/>
              </a:rPr>
              <a:t>Beérkezett pályázatok </a:t>
            </a:r>
            <a:r>
              <a:rPr lang="hu-HU" dirty="0" smtClean="0">
                <a:latin typeface="+mj-lt"/>
              </a:rPr>
              <a:t>száma: 8.426 db</a:t>
            </a:r>
          </a:p>
          <a:p>
            <a:r>
              <a:rPr lang="hu-HU" dirty="0" smtClean="0">
                <a:latin typeface="+mj-lt"/>
              </a:rPr>
              <a:t>2.272db nyertes pályázat (27%)</a:t>
            </a:r>
          </a:p>
          <a:p>
            <a:pPr marL="0" indent="0">
              <a:buNone/>
            </a:pPr>
            <a:r>
              <a:rPr lang="hu-HU" u="sng" dirty="0" smtClean="0">
                <a:latin typeface="+mj-lt"/>
              </a:rPr>
              <a:t>2020</a:t>
            </a:r>
          </a:p>
          <a:p>
            <a:r>
              <a:rPr lang="hu-HU" dirty="0">
                <a:latin typeface="+mj-lt"/>
              </a:rPr>
              <a:t>Beérkezett pályázatok </a:t>
            </a:r>
            <a:r>
              <a:rPr lang="hu-HU" dirty="0" smtClean="0">
                <a:latin typeface="+mj-lt"/>
              </a:rPr>
              <a:t>száma: 7.372 db</a:t>
            </a:r>
          </a:p>
          <a:p>
            <a:r>
              <a:rPr lang="hu-HU" dirty="0" smtClean="0">
                <a:latin typeface="+mj-lt"/>
              </a:rPr>
              <a:t>3.004 db nyertes pályázat (41%)</a:t>
            </a:r>
          </a:p>
          <a:p>
            <a:pPr marL="0" indent="0">
              <a:buNone/>
            </a:pPr>
            <a:r>
              <a:rPr lang="hu-HU" b="1" dirty="0" smtClean="0">
                <a:latin typeface="+mj-lt"/>
              </a:rPr>
              <a:t>2021 </a:t>
            </a:r>
          </a:p>
          <a:p>
            <a:r>
              <a:rPr lang="hu-HU" b="1" dirty="0" smtClean="0">
                <a:latin typeface="+mj-lt"/>
              </a:rPr>
              <a:t>Beérkezett pályázatok száma: 5.955 db</a:t>
            </a:r>
          </a:p>
          <a:p>
            <a:r>
              <a:rPr lang="hu-HU" b="1" u="sng" dirty="0" smtClean="0">
                <a:latin typeface="+mj-lt"/>
              </a:rPr>
              <a:t>3.286 db nyertes pályázat (55 %)</a:t>
            </a:r>
          </a:p>
          <a:p>
            <a:r>
              <a:rPr lang="hu-HU" b="1" dirty="0" smtClean="0">
                <a:latin typeface="+mj-lt"/>
              </a:rPr>
              <a:t>2019-hez képest a nyertes pályázatok száma közel a felével nőtt. (+45%)</a:t>
            </a:r>
            <a:endParaRPr lang="hu-HU" b="1" dirty="0">
              <a:latin typeface="+mj-lt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647947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 fontScale="90000"/>
          </a:bodyPr>
          <a:lstStyle/>
          <a:p>
            <a:pPr algn="ctr"/>
            <a:r>
              <a:rPr lang="hu-HU" sz="3600" b="1" dirty="0">
                <a:solidFill>
                  <a:schemeClr val="tx1"/>
                </a:solidFill>
              </a:rPr>
              <a:t>Az összevont támogatás országos </a:t>
            </a:r>
            <a:r>
              <a:rPr lang="hu-HU" sz="3600" b="1" dirty="0" smtClean="0">
                <a:solidFill>
                  <a:schemeClr val="tx1"/>
                </a:solidFill>
              </a:rPr>
              <a:t>adatai </a:t>
            </a:r>
            <a:br>
              <a:rPr lang="hu-HU" sz="3600" b="1" dirty="0" smtClean="0">
                <a:solidFill>
                  <a:schemeClr val="tx1"/>
                </a:solidFill>
              </a:rPr>
            </a:br>
            <a:r>
              <a:rPr lang="hu-HU" sz="3600" dirty="0" smtClean="0">
                <a:solidFill>
                  <a:schemeClr val="tx1"/>
                </a:solidFill>
              </a:rPr>
              <a:t>NEA 2019 </a:t>
            </a:r>
            <a:r>
              <a:rPr lang="hu-HU" sz="3600" b="1" dirty="0" smtClean="0">
                <a:solidFill>
                  <a:schemeClr val="tx1"/>
                </a:solidFill>
              </a:rPr>
              <a:t>– </a:t>
            </a:r>
            <a:r>
              <a:rPr lang="hu-HU" sz="3600" dirty="0" smtClean="0">
                <a:solidFill>
                  <a:schemeClr val="tx1"/>
                </a:solidFill>
              </a:rPr>
              <a:t>NEA 2020 – </a:t>
            </a:r>
            <a:r>
              <a:rPr lang="hu-HU" sz="3600" b="1" dirty="0" smtClean="0">
                <a:solidFill>
                  <a:schemeClr val="tx1"/>
                </a:solidFill>
              </a:rPr>
              <a:t>NEA 2021</a:t>
            </a:r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u="sng" dirty="0" smtClean="0"/>
              <a:t>2019</a:t>
            </a:r>
          </a:p>
          <a:p>
            <a:r>
              <a:rPr lang="hu-HU" sz="2400" dirty="0"/>
              <a:t>N</a:t>
            </a:r>
            <a:r>
              <a:rPr lang="hu-HU" sz="2400" dirty="0" smtClean="0"/>
              <a:t>yertes pályázatok forint </a:t>
            </a:r>
            <a:r>
              <a:rPr lang="hu-HU" sz="2400" dirty="0"/>
              <a:t>összege: 4.024.722.925 </a:t>
            </a:r>
            <a:r>
              <a:rPr lang="hu-HU" sz="2400" dirty="0" smtClean="0"/>
              <a:t>Ft.</a:t>
            </a:r>
          </a:p>
          <a:p>
            <a:pPr marL="0" indent="0">
              <a:buNone/>
            </a:pPr>
            <a:r>
              <a:rPr lang="hu-HU" sz="2400" u="sng" dirty="0" smtClean="0"/>
              <a:t>2020</a:t>
            </a:r>
          </a:p>
          <a:p>
            <a:r>
              <a:rPr lang="hu-HU" sz="2400" dirty="0"/>
              <a:t>Nyertes pályázatok forint összege: </a:t>
            </a:r>
            <a:r>
              <a:rPr lang="hu-HU" sz="2400" dirty="0" smtClean="0"/>
              <a:t>5.171.967.839 Ft</a:t>
            </a:r>
            <a:r>
              <a:rPr lang="hu-HU" sz="2400" dirty="0"/>
              <a:t>.</a:t>
            </a:r>
          </a:p>
          <a:p>
            <a:pPr marL="0" indent="0">
              <a:buNone/>
            </a:pPr>
            <a:r>
              <a:rPr lang="hu-HU" sz="2400" dirty="0" smtClean="0"/>
              <a:t> </a:t>
            </a:r>
            <a:r>
              <a:rPr lang="hu-HU" sz="2400" b="1" u="sng" dirty="0" smtClean="0"/>
              <a:t>2021</a:t>
            </a:r>
            <a:endParaRPr lang="hu-HU" sz="2400" b="1" u="sng" dirty="0"/>
          </a:p>
          <a:p>
            <a:r>
              <a:rPr lang="hu-HU" sz="2400" b="1" dirty="0"/>
              <a:t>Nyertes pályázatok forint </a:t>
            </a:r>
            <a:r>
              <a:rPr lang="hu-HU" sz="2400" b="1" dirty="0" smtClean="0"/>
              <a:t>összege: 5.546.268.292 Ft.</a:t>
            </a:r>
          </a:p>
          <a:p>
            <a:endParaRPr lang="hu-HU" sz="2400" b="1" dirty="0"/>
          </a:p>
          <a:p>
            <a:r>
              <a:rPr lang="hu-HU" sz="2400" b="1" dirty="0" smtClean="0"/>
              <a:t>Az elmúlt két év alatt 38%-kal nőtt a nyertes pályázatok forint összege.</a:t>
            </a:r>
            <a:endParaRPr lang="hu-HU" sz="2400" b="1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703296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864096"/>
          </a:xfrm>
        </p:spPr>
        <p:txBody>
          <a:bodyPr>
            <a:noAutofit/>
          </a:bodyPr>
          <a:lstStyle/>
          <a:p>
            <a:pPr algn="ctr"/>
            <a:r>
              <a:rPr lang="hu-HU" sz="3200" b="1" dirty="0" smtClean="0">
                <a:solidFill>
                  <a:schemeClr val="tx1"/>
                </a:solidFill>
              </a:rPr>
              <a:t>Az összevont támogatás Pest megyei adatai NEA 2019 - NEA 2020 – NEA 2021</a:t>
            </a:r>
            <a:endParaRPr lang="hu-HU" sz="3200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389120"/>
          </a:xfrm>
        </p:spPr>
        <p:txBody>
          <a:bodyPr>
            <a:normAutofit lnSpcReduction="10000"/>
          </a:bodyPr>
          <a:lstStyle/>
          <a:p>
            <a:pPr marL="0" lvl="0" indent="0">
              <a:buClr>
                <a:srgbClr val="0BD0D9"/>
              </a:buClr>
              <a:buNone/>
            </a:pPr>
            <a:r>
              <a:rPr lang="hu-HU" u="sng" dirty="0">
                <a:solidFill>
                  <a:prstClr val="black"/>
                </a:solidFill>
                <a:latin typeface="Calibri"/>
              </a:rPr>
              <a:t>2019</a:t>
            </a:r>
          </a:p>
          <a:p>
            <a:pPr lvl="0">
              <a:buClr>
                <a:srgbClr val="0BD0D9"/>
              </a:buClr>
            </a:pPr>
            <a:r>
              <a:rPr lang="hu-HU" dirty="0">
                <a:solidFill>
                  <a:prstClr val="black"/>
                </a:solidFill>
                <a:latin typeface="Calibri"/>
              </a:rPr>
              <a:t>269.176.295 Ft a nyertes pályázatok forint összege.</a:t>
            </a:r>
          </a:p>
          <a:p>
            <a:pPr marL="0" lvl="0" indent="0">
              <a:buClr>
                <a:srgbClr val="0BD0D9"/>
              </a:buClr>
              <a:buNone/>
            </a:pPr>
            <a:r>
              <a:rPr lang="hu-HU" u="sng" dirty="0">
                <a:solidFill>
                  <a:prstClr val="black"/>
                </a:solidFill>
                <a:latin typeface="Calibri"/>
              </a:rPr>
              <a:t>2020</a:t>
            </a:r>
          </a:p>
          <a:p>
            <a:pPr lvl="0">
              <a:buClr>
                <a:srgbClr val="0BD0D9"/>
              </a:buClr>
            </a:pPr>
            <a:r>
              <a:rPr lang="hu-HU" dirty="0">
                <a:solidFill>
                  <a:prstClr val="black"/>
                </a:solidFill>
                <a:latin typeface="Calibri"/>
              </a:rPr>
              <a:t>348.889.079 Ft a nyertes pályázatok forint összege. </a:t>
            </a:r>
          </a:p>
          <a:p>
            <a:pPr marL="0" indent="0">
              <a:buNone/>
            </a:pPr>
            <a:r>
              <a:rPr lang="hu-HU" sz="3200" b="1" u="sng" dirty="0" smtClean="0">
                <a:latin typeface="+mj-lt"/>
              </a:rPr>
              <a:t>2021</a:t>
            </a:r>
          </a:p>
          <a:p>
            <a:r>
              <a:rPr lang="hu-HU" sz="3200" b="1" dirty="0" smtClean="0">
                <a:latin typeface="+mj-lt"/>
              </a:rPr>
              <a:t>482.081.974 Ft </a:t>
            </a:r>
            <a:r>
              <a:rPr lang="hu-HU" sz="3200" b="1" dirty="0">
                <a:latin typeface="+mj-lt"/>
              </a:rPr>
              <a:t>a nyertes pályázatok forint összege</a:t>
            </a:r>
            <a:r>
              <a:rPr lang="hu-HU" sz="3200" b="1" dirty="0" smtClean="0">
                <a:latin typeface="+mj-lt"/>
              </a:rPr>
              <a:t>. (467 beadott pályázat –276 nyertes p., 59% )</a:t>
            </a:r>
          </a:p>
          <a:p>
            <a:r>
              <a:rPr lang="hu-HU" sz="3200" b="1" dirty="0" smtClean="0">
                <a:latin typeface="+mj-lt"/>
              </a:rPr>
              <a:t>Az összeg két év alatt 79%-kal nőtt.</a:t>
            </a:r>
          </a:p>
          <a:p>
            <a:endParaRPr lang="hu-HU" b="1" dirty="0">
              <a:latin typeface="+mj-lt"/>
            </a:endParaRPr>
          </a:p>
          <a:p>
            <a:pPr marL="0" indent="0">
              <a:buNone/>
            </a:pPr>
            <a:endParaRPr lang="hu-HU" b="1" dirty="0"/>
          </a:p>
          <a:p>
            <a:pPr marL="0" indent="0">
              <a:buNone/>
            </a:pPr>
            <a:endParaRPr lang="hu-HU" b="1" dirty="0">
              <a:latin typeface="+mj-lt"/>
            </a:endParaRPr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132508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u-HU" sz="3600" b="1" dirty="0">
                <a:solidFill>
                  <a:schemeClr val="tx1"/>
                </a:solidFill>
              </a:rPr>
              <a:t>A NEA </a:t>
            </a:r>
            <a:r>
              <a:rPr lang="hu-HU" sz="3600" b="1" dirty="0" smtClean="0">
                <a:solidFill>
                  <a:schemeClr val="tx1"/>
                </a:solidFill>
              </a:rPr>
              <a:t>2021. </a:t>
            </a:r>
            <a:r>
              <a:rPr lang="hu-HU" sz="3600" b="1" dirty="0">
                <a:solidFill>
                  <a:schemeClr val="tx1"/>
                </a:solidFill>
              </a:rPr>
              <a:t>évi megyei </a:t>
            </a:r>
            <a:r>
              <a:rPr lang="hu-HU" sz="3600" b="1" dirty="0" smtClean="0">
                <a:solidFill>
                  <a:schemeClr val="tx1"/>
                </a:solidFill>
              </a:rPr>
              <a:t>adatainak összegzése (összevont és egyszerűsített)</a:t>
            </a:r>
            <a:endParaRPr lang="hu-HU" sz="3600" dirty="0">
              <a:solidFill>
                <a:schemeClr val="tx1"/>
              </a:solidFill>
            </a:endParaRPr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67492"/>
              </p:ext>
            </p:extLst>
          </p:nvPr>
        </p:nvGraphicFramePr>
        <p:xfrm>
          <a:off x="467544" y="1916832"/>
          <a:ext cx="8229600" cy="432047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02632"/>
                <a:gridCol w="1512168"/>
                <a:gridCol w="1069776"/>
                <a:gridCol w="3045024"/>
              </a:tblGrid>
              <a:tr h="945931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Beadott pályázatok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Nyertes pályázatok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Támogatottsági arány</a:t>
                      </a:r>
                      <a:endParaRPr lang="hu-HU" dirty="0"/>
                    </a:p>
                  </a:txBody>
                  <a:tcPr/>
                </a:tc>
              </a:tr>
              <a:tr h="469399">
                <a:tc>
                  <a:txBody>
                    <a:bodyPr/>
                    <a:lstStyle/>
                    <a:p>
                      <a:pPr algn="l"/>
                      <a:r>
                        <a:rPr lang="hu-HU" sz="1800" b="0" dirty="0" smtClean="0">
                          <a:latin typeface="+mj-lt"/>
                        </a:rPr>
                        <a:t>Somogy</a:t>
                      </a:r>
                      <a:r>
                        <a:rPr lang="hu-HU" sz="1800" b="0" baseline="0" dirty="0" smtClean="0">
                          <a:latin typeface="+mj-lt"/>
                        </a:rPr>
                        <a:t> </a:t>
                      </a:r>
                      <a:r>
                        <a:rPr lang="hu-HU" sz="1800" b="0" dirty="0" smtClean="0">
                          <a:latin typeface="+mj-lt"/>
                        </a:rPr>
                        <a:t>megye</a:t>
                      </a:r>
                      <a:endParaRPr lang="hu-HU" sz="18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b="0" dirty="0" smtClean="0">
                          <a:latin typeface="+mj-lt"/>
                        </a:rPr>
                        <a:t>515</a:t>
                      </a:r>
                      <a:endParaRPr lang="hu-HU" sz="18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b="0" dirty="0" smtClean="0">
                          <a:latin typeface="+mj-lt"/>
                        </a:rPr>
                        <a:t>380</a:t>
                      </a:r>
                      <a:endParaRPr lang="hu-HU" sz="18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b="0" dirty="0" smtClean="0">
                          <a:latin typeface="+mj-lt"/>
                        </a:rPr>
                        <a:t>73,8% (tavaly</a:t>
                      </a:r>
                      <a:r>
                        <a:rPr lang="hu-HU" sz="1800" b="0" baseline="0" dirty="0" smtClean="0">
                          <a:latin typeface="+mj-lt"/>
                        </a:rPr>
                        <a:t> 60,9</a:t>
                      </a:r>
                      <a:r>
                        <a:rPr lang="hu-HU" sz="1800" b="0" dirty="0" smtClean="0">
                          <a:latin typeface="+mj-lt"/>
                        </a:rPr>
                        <a:t>%)</a:t>
                      </a:r>
                      <a:endParaRPr lang="hu-HU" sz="1800" b="0" dirty="0">
                        <a:latin typeface="+mj-lt"/>
                      </a:endParaRPr>
                    </a:p>
                  </a:txBody>
                  <a:tcPr/>
                </a:tc>
              </a:tr>
              <a:tr h="446946">
                <a:tc>
                  <a:txBody>
                    <a:bodyPr/>
                    <a:lstStyle/>
                    <a:p>
                      <a:pPr algn="l"/>
                      <a:r>
                        <a:rPr lang="hu-HU" sz="1800" b="0" baseline="0" dirty="0" smtClean="0">
                          <a:latin typeface="+mj-lt"/>
                        </a:rPr>
                        <a:t>Baranya megye</a:t>
                      </a:r>
                      <a:endParaRPr lang="hu-HU" sz="18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b="0" dirty="0" smtClean="0">
                          <a:latin typeface="+mj-lt"/>
                        </a:rPr>
                        <a:t>562</a:t>
                      </a:r>
                      <a:endParaRPr lang="hu-HU" sz="18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b="0" dirty="0" smtClean="0">
                          <a:latin typeface="+mj-lt"/>
                        </a:rPr>
                        <a:t>356</a:t>
                      </a:r>
                      <a:endParaRPr lang="hu-HU" sz="18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b="0" dirty="0" smtClean="0">
                          <a:latin typeface="+mj-lt"/>
                        </a:rPr>
                        <a:t>63,3% (tavaly</a:t>
                      </a:r>
                      <a:r>
                        <a:rPr lang="hu-HU" sz="1800" b="0" baseline="0" dirty="0" smtClean="0">
                          <a:latin typeface="+mj-lt"/>
                        </a:rPr>
                        <a:t> 52,6</a:t>
                      </a:r>
                      <a:r>
                        <a:rPr lang="hu-HU" sz="1800" b="0" dirty="0" smtClean="0">
                          <a:latin typeface="+mj-lt"/>
                        </a:rPr>
                        <a:t>%)</a:t>
                      </a:r>
                      <a:endParaRPr lang="hu-HU" sz="1800" b="0" dirty="0">
                        <a:latin typeface="+mj-lt"/>
                      </a:endParaRPr>
                    </a:p>
                  </a:txBody>
                  <a:tcPr/>
                </a:tc>
              </a:tr>
              <a:tr h="446946">
                <a:tc>
                  <a:txBody>
                    <a:bodyPr/>
                    <a:lstStyle/>
                    <a:p>
                      <a:pPr algn="l"/>
                      <a:r>
                        <a:rPr lang="hu-HU" sz="1800" b="0" dirty="0" smtClean="0">
                          <a:latin typeface="+mj-lt"/>
                        </a:rPr>
                        <a:t>Tolna</a:t>
                      </a:r>
                      <a:r>
                        <a:rPr lang="hu-HU" sz="1800" b="0" baseline="0" dirty="0" smtClean="0">
                          <a:latin typeface="+mj-lt"/>
                        </a:rPr>
                        <a:t> </a:t>
                      </a:r>
                      <a:r>
                        <a:rPr lang="hu-HU" sz="1800" b="0" dirty="0" smtClean="0">
                          <a:latin typeface="+mj-lt"/>
                        </a:rPr>
                        <a:t>megye</a:t>
                      </a:r>
                      <a:endParaRPr lang="hu-HU" sz="18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b="0" dirty="0" smtClean="0">
                          <a:latin typeface="+mj-lt"/>
                        </a:rPr>
                        <a:t>258</a:t>
                      </a:r>
                      <a:endParaRPr lang="hu-HU" sz="18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b="0" dirty="0" smtClean="0">
                          <a:latin typeface="+mj-lt"/>
                        </a:rPr>
                        <a:t>194</a:t>
                      </a:r>
                      <a:endParaRPr lang="hu-HU" sz="18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b="0" dirty="0" smtClean="0">
                          <a:latin typeface="+mj-lt"/>
                        </a:rPr>
                        <a:t>75,2%</a:t>
                      </a:r>
                      <a:r>
                        <a:rPr lang="hu-HU" sz="1800" b="0" baseline="0" dirty="0" smtClean="0">
                          <a:latin typeface="+mj-lt"/>
                        </a:rPr>
                        <a:t> (tavaly 55,5</a:t>
                      </a:r>
                      <a:r>
                        <a:rPr lang="hu-HU" sz="1800" b="0" dirty="0" smtClean="0">
                          <a:latin typeface="+mj-lt"/>
                        </a:rPr>
                        <a:t>%)</a:t>
                      </a:r>
                      <a:endParaRPr lang="hu-HU" sz="1800" b="0" dirty="0">
                        <a:latin typeface="+mj-lt"/>
                      </a:endParaRPr>
                    </a:p>
                  </a:txBody>
                  <a:tcPr/>
                </a:tc>
              </a:tr>
              <a:tr h="446946">
                <a:tc>
                  <a:txBody>
                    <a:bodyPr/>
                    <a:lstStyle/>
                    <a:p>
                      <a:pPr algn="l"/>
                      <a:r>
                        <a:rPr lang="hu-HU" sz="1800" b="0" dirty="0" smtClean="0">
                          <a:latin typeface="+mj-lt"/>
                        </a:rPr>
                        <a:t>Bács-Kiskun</a:t>
                      </a:r>
                      <a:r>
                        <a:rPr lang="hu-HU" sz="1800" b="0" baseline="0" dirty="0" smtClean="0">
                          <a:latin typeface="+mj-lt"/>
                        </a:rPr>
                        <a:t> </a:t>
                      </a:r>
                      <a:r>
                        <a:rPr lang="hu-HU" sz="1800" b="0" dirty="0" smtClean="0">
                          <a:latin typeface="+mj-lt"/>
                        </a:rPr>
                        <a:t>megye</a:t>
                      </a:r>
                      <a:endParaRPr lang="hu-HU" sz="18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b="0" dirty="0" smtClean="0">
                          <a:latin typeface="+mj-lt"/>
                        </a:rPr>
                        <a:t>728</a:t>
                      </a:r>
                      <a:endParaRPr lang="hu-HU" sz="18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b="0" dirty="0" smtClean="0">
                          <a:latin typeface="+mj-lt"/>
                        </a:rPr>
                        <a:t>507</a:t>
                      </a:r>
                      <a:endParaRPr lang="hu-HU" sz="18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b="0" dirty="0" smtClean="0">
                          <a:latin typeface="+mj-lt"/>
                        </a:rPr>
                        <a:t>69,6% (tavaly 60,8%)</a:t>
                      </a:r>
                      <a:endParaRPr lang="hu-HU" sz="1800" b="0" dirty="0">
                        <a:latin typeface="+mj-lt"/>
                      </a:endParaRPr>
                    </a:p>
                  </a:txBody>
                  <a:tcPr/>
                </a:tc>
              </a:tr>
              <a:tr h="446946">
                <a:tc>
                  <a:txBody>
                    <a:bodyPr/>
                    <a:lstStyle/>
                    <a:p>
                      <a:pPr algn="l"/>
                      <a:r>
                        <a:rPr lang="hu-HU" sz="1800" b="0" dirty="0" smtClean="0">
                          <a:latin typeface="+mj-lt"/>
                        </a:rPr>
                        <a:t>Csongrád-Csanád</a:t>
                      </a:r>
                      <a:r>
                        <a:rPr lang="hu-HU" sz="1800" b="0" baseline="0" dirty="0" smtClean="0">
                          <a:latin typeface="+mj-lt"/>
                        </a:rPr>
                        <a:t> </a:t>
                      </a:r>
                      <a:r>
                        <a:rPr lang="hu-HU" sz="1800" b="0" dirty="0" smtClean="0">
                          <a:latin typeface="+mj-lt"/>
                        </a:rPr>
                        <a:t>megye</a:t>
                      </a:r>
                      <a:endParaRPr lang="hu-HU" sz="18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b="0" dirty="0" smtClean="0">
                          <a:latin typeface="+mj-lt"/>
                        </a:rPr>
                        <a:t>646</a:t>
                      </a:r>
                      <a:endParaRPr lang="hu-HU" sz="18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b="0" dirty="0" smtClean="0">
                          <a:latin typeface="+mj-lt"/>
                        </a:rPr>
                        <a:t>434</a:t>
                      </a:r>
                      <a:endParaRPr lang="hu-HU" sz="18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b="0" dirty="0" smtClean="0">
                          <a:latin typeface="+mj-lt"/>
                        </a:rPr>
                        <a:t>67,2% (tavaly 60,7%)</a:t>
                      </a:r>
                      <a:endParaRPr lang="hu-HU" sz="1800" b="0" dirty="0">
                        <a:latin typeface="+mj-lt"/>
                      </a:endParaRPr>
                    </a:p>
                  </a:txBody>
                  <a:tcPr/>
                </a:tc>
              </a:tr>
              <a:tr h="446946">
                <a:tc>
                  <a:txBody>
                    <a:bodyPr/>
                    <a:lstStyle/>
                    <a:p>
                      <a:pPr algn="l"/>
                      <a:r>
                        <a:rPr lang="hu-HU" sz="1800" b="0" dirty="0" smtClean="0">
                          <a:latin typeface="+mj-lt"/>
                        </a:rPr>
                        <a:t>Békés</a:t>
                      </a:r>
                      <a:r>
                        <a:rPr lang="hu-HU" sz="1800" b="0" baseline="0" dirty="0" smtClean="0">
                          <a:latin typeface="+mj-lt"/>
                        </a:rPr>
                        <a:t> </a:t>
                      </a:r>
                      <a:r>
                        <a:rPr lang="hu-HU" sz="1800" b="0" dirty="0" smtClean="0">
                          <a:latin typeface="+mj-lt"/>
                        </a:rPr>
                        <a:t>megye</a:t>
                      </a:r>
                      <a:endParaRPr lang="hu-HU" sz="18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b="0" dirty="0" smtClean="0">
                          <a:latin typeface="+mj-lt"/>
                        </a:rPr>
                        <a:t>554</a:t>
                      </a:r>
                      <a:endParaRPr lang="hu-HU" sz="18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b="0" dirty="0" smtClean="0">
                          <a:latin typeface="+mj-lt"/>
                        </a:rPr>
                        <a:t>386</a:t>
                      </a:r>
                      <a:endParaRPr lang="hu-HU" sz="18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b="0" dirty="0" smtClean="0">
                          <a:latin typeface="+mj-lt"/>
                        </a:rPr>
                        <a:t>69,7% (tavaly 64,7%)</a:t>
                      </a:r>
                      <a:endParaRPr lang="hu-HU" sz="1800" b="0" dirty="0">
                        <a:latin typeface="+mj-lt"/>
                      </a:endParaRPr>
                    </a:p>
                  </a:txBody>
                  <a:tcPr/>
                </a:tc>
              </a:tr>
              <a:tr h="670419">
                <a:tc>
                  <a:txBody>
                    <a:bodyPr/>
                    <a:lstStyle/>
                    <a:p>
                      <a:pPr algn="l"/>
                      <a:r>
                        <a:rPr lang="hu-HU" sz="2400" b="1" dirty="0" smtClean="0"/>
                        <a:t>Pest megye</a:t>
                      </a:r>
                      <a:endParaRPr lang="hu-H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b="1" dirty="0" smtClean="0"/>
                        <a:t>671</a:t>
                      </a:r>
                      <a:endParaRPr lang="hu-H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b="1" dirty="0" smtClean="0"/>
                        <a:t>455</a:t>
                      </a:r>
                      <a:endParaRPr lang="hu-H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b="1" dirty="0" smtClean="0"/>
                        <a:t>67,8% </a:t>
                      </a:r>
                      <a:r>
                        <a:rPr lang="hu-HU" sz="2000" dirty="0" smtClean="0"/>
                        <a:t>(tavaly 47,4%)</a:t>
                      </a:r>
                      <a:endParaRPr lang="hu-HU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032879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solidFill>
                  <a:schemeClr val="tx1"/>
                </a:solidFill>
              </a:rPr>
              <a:t>NEA 2021 Normatív pályázat 1. </a:t>
            </a: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sz="2400" b="1" dirty="0"/>
              <a:t>„</a:t>
            </a:r>
            <a:r>
              <a:rPr lang="hu-HU" sz="2400" b="1" dirty="0">
                <a:latin typeface="+mj-lt"/>
              </a:rPr>
              <a:t>Adományok után járó normatív kiegészítésen alapuló </a:t>
            </a:r>
            <a:r>
              <a:rPr lang="hu-HU" sz="2400" b="1" dirty="0" smtClean="0">
                <a:latin typeface="+mj-lt"/>
              </a:rPr>
              <a:t>támogatás </a:t>
            </a:r>
            <a:r>
              <a:rPr lang="hu-HU" sz="2400" b="1" dirty="0">
                <a:latin typeface="+mj-lt"/>
              </a:rPr>
              <a:t>civil szervezetek részére </a:t>
            </a:r>
            <a:r>
              <a:rPr lang="hu-HU" sz="2400" b="1" dirty="0" smtClean="0">
                <a:latin typeface="+mj-lt"/>
              </a:rPr>
              <a:t>2021.”</a:t>
            </a:r>
          </a:p>
          <a:p>
            <a:r>
              <a:rPr lang="hu-HU" dirty="0">
                <a:latin typeface="+mj-lt"/>
              </a:rPr>
              <a:t>A kiírás keretében akkor </a:t>
            </a:r>
            <a:r>
              <a:rPr lang="hu-HU" dirty="0" smtClean="0">
                <a:latin typeface="+mj-lt"/>
              </a:rPr>
              <a:t>volt biztosítható a támogatás</a:t>
            </a:r>
            <a:r>
              <a:rPr lang="hu-HU" dirty="0">
                <a:latin typeface="+mj-lt"/>
              </a:rPr>
              <a:t>, ha a civil szervezetek által gyűjtött és a számviteli beszámolójában feltüntetett </a:t>
            </a:r>
            <a:r>
              <a:rPr lang="hu-HU" b="1" dirty="0">
                <a:latin typeface="+mj-lt"/>
              </a:rPr>
              <a:t>adomány</a:t>
            </a:r>
            <a:r>
              <a:rPr lang="hu-HU" dirty="0">
                <a:latin typeface="+mj-lt"/>
              </a:rPr>
              <a:t> után járó </a:t>
            </a:r>
            <a:r>
              <a:rPr lang="hu-HU" b="1" dirty="0">
                <a:latin typeface="+mj-lt"/>
              </a:rPr>
              <a:t>tíz százalékos normatív kiegészítés </a:t>
            </a:r>
            <a:r>
              <a:rPr lang="hu-HU" b="1" dirty="0" smtClean="0">
                <a:latin typeface="+mj-lt"/>
              </a:rPr>
              <a:t>elérte </a:t>
            </a:r>
            <a:r>
              <a:rPr lang="hu-HU" b="1" dirty="0">
                <a:latin typeface="+mj-lt"/>
              </a:rPr>
              <a:t>a 10.000,- Ft-ot </a:t>
            </a:r>
            <a:r>
              <a:rPr lang="hu-HU" dirty="0">
                <a:latin typeface="+mj-lt"/>
              </a:rPr>
              <a:t>(a számviteli beszámolóban adományként feltüntetett összeg legalább 100.000,- Ft). </a:t>
            </a:r>
            <a:endParaRPr lang="hu-HU" dirty="0" smtClean="0">
              <a:latin typeface="+mj-lt"/>
            </a:endParaRPr>
          </a:p>
          <a:p>
            <a:r>
              <a:rPr lang="hu-HU" dirty="0" smtClean="0">
                <a:latin typeface="+mj-lt"/>
              </a:rPr>
              <a:t>Az </a:t>
            </a:r>
            <a:r>
              <a:rPr lang="hu-HU" dirty="0">
                <a:latin typeface="+mj-lt"/>
              </a:rPr>
              <a:t>adományok után járó normatív kiegészítésként nyújtott működési támogatás l</a:t>
            </a:r>
            <a:r>
              <a:rPr lang="hu-HU" b="1" dirty="0">
                <a:latin typeface="+mj-lt"/>
              </a:rPr>
              <a:t>egfeljebb 750.000,- Ft</a:t>
            </a:r>
            <a:r>
              <a:rPr lang="hu-HU" dirty="0">
                <a:latin typeface="+mj-lt"/>
              </a:rPr>
              <a:t> értékig </a:t>
            </a:r>
            <a:r>
              <a:rPr lang="hu-HU" dirty="0" smtClean="0">
                <a:latin typeface="+mj-lt"/>
              </a:rPr>
              <a:t>volt biztosítható</a:t>
            </a:r>
            <a:r>
              <a:rPr lang="hu-HU" dirty="0">
                <a:latin typeface="+mj-lt"/>
              </a:rPr>
              <a:t>.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39709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>
                <a:solidFill>
                  <a:schemeClr val="tx1"/>
                </a:solidFill>
              </a:rPr>
              <a:t>NEA 2021 Normatív pályázat </a:t>
            </a:r>
            <a:r>
              <a:rPr lang="hu-HU" b="1" dirty="0" smtClean="0">
                <a:solidFill>
                  <a:schemeClr val="tx1"/>
                </a:solidFill>
              </a:rPr>
              <a:t>2.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1" dirty="0"/>
              <a:t>A pályázat beadási időszaka: 2021. június 28. 10:00 – 2021. július 28. 12:00 volt.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Beérkezett igény: 796 db. </a:t>
            </a:r>
          </a:p>
          <a:p>
            <a:pPr marL="0" indent="0">
              <a:buNone/>
            </a:pPr>
            <a:r>
              <a:rPr lang="hu-HU" b="1" dirty="0" smtClean="0"/>
              <a:t>Érvényes pályázatok száma: 759 db.</a:t>
            </a:r>
          </a:p>
          <a:p>
            <a:pPr marL="0" indent="0">
              <a:buNone/>
            </a:pPr>
            <a:r>
              <a:rPr lang="hu-HU" dirty="0" smtClean="0"/>
              <a:t>Érvénytelen pályázatok száma: 37 db.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b="1" u="sng" dirty="0" smtClean="0"/>
              <a:t>Nyertes pályázatok forint összege: 272.201.739 Ft.</a:t>
            </a:r>
          </a:p>
          <a:p>
            <a:pPr marL="0" indent="0">
              <a:buNone/>
            </a:pPr>
            <a:r>
              <a:rPr lang="hu-HU" sz="2000" i="1" dirty="0" smtClean="0"/>
              <a:t>(2018</a:t>
            </a:r>
            <a:r>
              <a:rPr lang="hu-HU" sz="2000" i="1" dirty="0"/>
              <a:t>. évi kifizetés </a:t>
            </a:r>
            <a:r>
              <a:rPr lang="hu-HU" sz="2000" i="1" dirty="0" smtClean="0"/>
              <a:t>még 66 </a:t>
            </a:r>
            <a:r>
              <a:rPr lang="hu-HU" sz="2000" i="1" dirty="0"/>
              <a:t>millió forint volt</a:t>
            </a:r>
            <a:r>
              <a:rPr lang="hu-HU" sz="2000" i="1" dirty="0" smtClean="0"/>
              <a:t>.)</a:t>
            </a:r>
          </a:p>
          <a:p>
            <a:pPr marL="0" indent="0">
              <a:buNone/>
            </a:pPr>
            <a:endParaRPr lang="hu-HU" sz="2000" i="1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16255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35280" cy="1143000"/>
          </a:xfrm>
        </p:spPr>
        <p:txBody>
          <a:bodyPr>
            <a:normAutofit/>
          </a:bodyPr>
          <a:lstStyle/>
          <a:p>
            <a:r>
              <a:rPr lang="hu-HU" sz="3600" b="1" dirty="0">
                <a:solidFill>
                  <a:schemeClr val="tx1"/>
                </a:solidFill>
              </a:rPr>
              <a:t>NEA 2021 Normatív </a:t>
            </a:r>
            <a:r>
              <a:rPr lang="hu-HU" sz="3600" b="1" dirty="0" smtClean="0">
                <a:solidFill>
                  <a:schemeClr val="tx1"/>
                </a:solidFill>
              </a:rPr>
              <a:t>pályázat megyei bontás</a:t>
            </a:r>
            <a:endParaRPr lang="hu-HU" sz="3600" dirty="0">
              <a:solidFill>
                <a:schemeClr val="tx1"/>
              </a:solidFill>
            </a:endParaRPr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9081033"/>
              </p:ext>
            </p:extLst>
          </p:nvPr>
        </p:nvGraphicFramePr>
        <p:xfrm>
          <a:off x="467544" y="1935169"/>
          <a:ext cx="8280920" cy="44461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60440"/>
                <a:gridCol w="1080120"/>
                <a:gridCol w="3240360"/>
              </a:tblGrid>
              <a:tr h="34201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 Megye 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u-HU" sz="900" u="none" strike="noStrike">
                          <a:effectLst/>
                        </a:rPr>
                        <a:t> </a:t>
                      </a:r>
                      <a:endParaRPr lang="hu-H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9" marR="8779" marT="8779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42012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 Összesen 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42012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>
                          <a:effectLst/>
                          <a:latin typeface="+mj-lt"/>
                        </a:rPr>
                        <a:t> db </a:t>
                      </a:r>
                      <a:endParaRPr lang="hu-HU" sz="18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 Ft 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ctr"/>
                </a:tc>
              </a:tr>
              <a:tr h="342012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>
                          <a:effectLst/>
                          <a:latin typeface="+mj-lt"/>
                        </a:rPr>
                        <a:t> Bács-Kiskun megye 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>
                          <a:effectLst/>
                          <a:latin typeface="+mj-lt"/>
                        </a:rPr>
                        <a:t>      33    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       8 063 392   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</a:tr>
              <a:tr h="342012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>
                          <a:effectLst/>
                          <a:latin typeface="+mj-lt"/>
                        </a:rPr>
                        <a:t> Baranya megye 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>
                          <a:effectLst/>
                          <a:latin typeface="+mj-lt"/>
                        </a:rPr>
                        <a:t>      30    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        9 009 089   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</a:tr>
              <a:tr h="342012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 Békés megye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>
                          <a:effectLst/>
                          <a:latin typeface="+mj-lt"/>
                        </a:rPr>
                        <a:t>      28    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        6 838 924   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</a:tr>
              <a:tr h="342012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>
                          <a:effectLst/>
                          <a:latin typeface="+mj-lt"/>
                        </a:rPr>
                        <a:t> Borsod-Abaúj-Zemplén megye 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>
                          <a:effectLst/>
                          <a:latin typeface="+mj-lt"/>
                        </a:rPr>
                        <a:t>      35    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      13 002 591   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</a:tr>
              <a:tr h="342012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>
                          <a:effectLst/>
                          <a:latin typeface="+mj-lt"/>
                        </a:rPr>
                        <a:t> Budapest 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   </a:t>
                      </a:r>
                      <a:r>
                        <a:rPr lang="hu-HU" sz="1800" u="none" strike="noStrike" dirty="0" smtClean="0">
                          <a:effectLst/>
                          <a:latin typeface="+mj-lt"/>
                        </a:rPr>
                        <a:t> 201   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      85 290 333   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</a:tr>
              <a:tr h="342012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>
                          <a:effectLst/>
                          <a:latin typeface="+mj-lt"/>
                        </a:rPr>
                        <a:t> Csongrád megye 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>
                          <a:effectLst/>
                          <a:latin typeface="+mj-lt"/>
                        </a:rPr>
                        <a:t>      34    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        9 815 113   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</a:tr>
              <a:tr h="342012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Fejér megye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     24   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       7 398 783   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</a:tr>
              <a:tr h="342012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Győr-Moson-Sopron megye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     24   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       8 080 545   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</a:tr>
              <a:tr h="342012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>
                          <a:effectLst/>
                          <a:latin typeface="+mj-lt"/>
                        </a:rPr>
                        <a:t> Hajdú-Bihar megye 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>
                          <a:effectLst/>
                          <a:latin typeface="+mj-lt"/>
                        </a:rPr>
                        <a:t>      38    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      15 871 874   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</a:tr>
              <a:tr h="342012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Heves megye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     17   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       4 351 599   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</a:tr>
            </a:tbl>
          </a:graphicData>
        </a:graphic>
      </p:graphicFrame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65009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 fontScale="90000"/>
          </a:bodyPr>
          <a:lstStyle/>
          <a:p>
            <a:pPr lvl="0" algn="ctr"/>
            <a:r>
              <a:rPr lang="hu-HU" dirty="0"/>
              <a:t/>
            </a:r>
            <a:br>
              <a:rPr lang="hu-HU" dirty="0"/>
            </a:br>
            <a:r>
              <a:rPr lang="hu-HU" sz="3100" b="1" dirty="0" smtClean="0">
                <a:solidFill>
                  <a:schemeClr val="tx1"/>
                </a:solidFill>
              </a:rPr>
              <a:t>A NEA 2021 pályázatainak legfontosabb ismérvei</a:t>
            </a:r>
            <a:endParaRPr lang="hu-HU" sz="3100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u="sng" dirty="0" smtClean="0"/>
              <a:t>Nem voltak </a:t>
            </a:r>
            <a:r>
              <a:rPr lang="hu-HU" u="sng" dirty="0" smtClean="0"/>
              <a:t>nagy tartalmi </a:t>
            </a:r>
            <a:r>
              <a:rPr lang="hu-HU" u="sng" dirty="0" smtClean="0"/>
              <a:t>változások</a:t>
            </a:r>
            <a:r>
              <a:rPr lang="hu-HU" dirty="0" smtClean="0"/>
              <a:t>! A 2019. évi változások után az érezhető </a:t>
            </a:r>
            <a:r>
              <a:rPr lang="hu-HU" dirty="0" smtClean="0"/>
              <a:t>támogatásbeli </a:t>
            </a:r>
            <a:r>
              <a:rPr lang="hu-HU" dirty="0" smtClean="0"/>
              <a:t>előrelépés volt a cél.</a:t>
            </a:r>
          </a:p>
          <a:p>
            <a:r>
              <a:rPr lang="hu-HU" dirty="0" smtClean="0"/>
              <a:t>Több forrás, több </a:t>
            </a:r>
            <a:r>
              <a:rPr lang="hu-HU" dirty="0" smtClean="0"/>
              <a:t>szervezetnek, magasabb nyerési arány!</a:t>
            </a:r>
            <a:endParaRPr lang="hu-HU" dirty="0" smtClean="0"/>
          </a:p>
          <a:p>
            <a:r>
              <a:rPr lang="hu-HU" b="1" u="sng" dirty="0" smtClean="0"/>
              <a:t>Korábban</a:t>
            </a:r>
            <a:r>
              <a:rPr lang="hu-HU" b="1" dirty="0" smtClean="0"/>
              <a:t> </a:t>
            </a:r>
            <a:r>
              <a:rPr lang="hu-HU" dirty="0" smtClean="0"/>
              <a:t>a 2019-es változások voltak: egyszerűsített támogatás bevezetése, összevont támogatás a korábbi szakmai és működési támogatás helyett, a normatív kiegészítő támogatás 5% mértékének 10% emelése</a:t>
            </a:r>
          </a:p>
          <a:p>
            <a:r>
              <a:rPr lang="hu-HU" b="1" dirty="0" smtClean="0"/>
              <a:t>A civil területen az EPER helyett új pályázatkezelő rendszer (NIR) bevezetése</a:t>
            </a:r>
          </a:p>
          <a:p>
            <a:r>
              <a:rPr lang="hu-HU" b="1" dirty="0" smtClean="0"/>
              <a:t>Határon túli szervezetek kötelező befogadása minden kollégiumban vagy önállóan vagy társpályázóként (KK)</a:t>
            </a:r>
          </a:p>
          <a:p>
            <a:r>
              <a:rPr lang="hu-HU" b="1" dirty="0" smtClean="0"/>
              <a:t>2020.szeptember 1-től a várólista eltörlése így a NEA 2021-ben vagy nyertes lett valaki vagy a „nem nyert” kategóriába került.</a:t>
            </a:r>
            <a:endParaRPr lang="hu-HU" b="1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4523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35280" cy="1143000"/>
          </a:xfrm>
        </p:spPr>
        <p:txBody>
          <a:bodyPr>
            <a:normAutofit/>
          </a:bodyPr>
          <a:lstStyle/>
          <a:p>
            <a:r>
              <a:rPr lang="hu-HU" sz="3600" b="1" dirty="0">
                <a:solidFill>
                  <a:schemeClr val="tx1"/>
                </a:solidFill>
              </a:rPr>
              <a:t>NEA 2021 Normatív pályázat megyei bontás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  <a:p>
            <a:endParaRPr lang="hu-HU" dirty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20</a:t>
            </a:fld>
            <a:endParaRPr lang="hu-HU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3889887"/>
              </p:ext>
            </p:extLst>
          </p:nvPr>
        </p:nvGraphicFramePr>
        <p:xfrm>
          <a:off x="539551" y="2060838"/>
          <a:ext cx="8208912" cy="36658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56384"/>
                <a:gridCol w="1296144"/>
                <a:gridCol w="3456384"/>
              </a:tblGrid>
              <a:tr h="366587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Jász-Nagykun-Szolnok megye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     21   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       6 290 301   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6587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 Komárom-Esztergom megye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        7   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        2 648 600   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6587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>
                          <a:effectLst/>
                          <a:latin typeface="+mj-lt"/>
                        </a:rPr>
                        <a:t> Nógrád megye 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      15   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        2 592 480   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6587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1" u="none" strike="noStrike" dirty="0">
                          <a:effectLst/>
                          <a:latin typeface="+mj-lt"/>
                        </a:rPr>
                        <a:t> Pest megye 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1" u="none" strike="noStrike" dirty="0">
                          <a:effectLst/>
                          <a:latin typeface="+mj-lt"/>
                        </a:rPr>
                        <a:t>      90    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1" u="none" strike="noStrike" dirty="0">
                          <a:effectLst/>
                          <a:latin typeface="+mj-lt"/>
                        </a:rPr>
                        <a:t>      39 136 805    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6587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Somogy megye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>
                          <a:effectLst/>
                          <a:latin typeface="+mj-lt"/>
                        </a:rPr>
                        <a:t>      25    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       7 184 665   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6587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Szabolcs-Szatmár-Bereg megye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     47   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     16 776 695   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6587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>
                          <a:effectLst/>
                          <a:latin typeface="+mj-lt"/>
                        </a:rPr>
                        <a:t> Tolna megye 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>
                          <a:effectLst/>
                          <a:latin typeface="+mj-lt"/>
                        </a:rPr>
                        <a:t>      15    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        3 697 935   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6587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Vas megye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     16   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       5 886 536   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6587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Veszprém megye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     34   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     13 725 538   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6587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>
                          <a:effectLst/>
                          <a:latin typeface="+mj-lt"/>
                        </a:rPr>
                        <a:t> Zala megye 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>
                          <a:effectLst/>
                          <a:latin typeface="+mj-lt"/>
                        </a:rPr>
                        <a:t>      24    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       6 463 741   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70946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pPr algn="ctr"/>
            <a:r>
              <a:rPr lang="hu-HU" b="1" dirty="0" smtClean="0">
                <a:solidFill>
                  <a:schemeClr val="tx1"/>
                </a:solidFill>
              </a:rPr>
              <a:t>Falusi Civil Alap (FCA)</a:t>
            </a: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 fontScale="55000" lnSpcReduction="20000"/>
          </a:bodyPr>
          <a:lstStyle/>
          <a:p>
            <a:r>
              <a:rPr lang="hu-HU" sz="3300" dirty="0">
                <a:latin typeface="+mj-lt"/>
              </a:rPr>
              <a:t>A Magyar Falu Program célja az 5000 fő lakosságszám alatti települések hátrányainak enyhítése, </a:t>
            </a:r>
            <a:r>
              <a:rPr lang="hu-HU" sz="3300" dirty="0" smtClean="0">
                <a:latin typeface="+mj-lt"/>
              </a:rPr>
              <a:t>a települések vonzóvá tétele</a:t>
            </a:r>
          </a:p>
          <a:p>
            <a:r>
              <a:rPr lang="hu-HU" sz="3300" dirty="0" smtClean="0">
                <a:latin typeface="+mj-lt"/>
              </a:rPr>
              <a:t>A </a:t>
            </a:r>
            <a:r>
              <a:rPr lang="hu-HU" sz="3300" b="1" dirty="0" smtClean="0">
                <a:latin typeface="+mj-lt"/>
              </a:rPr>
              <a:t>2021. </a:t>
            </a:r>
            <a:r>
              <a:rPr lang="hu-HU" sz="3300" b="1" dirty="0">
                <a:latin typeface="+mj-lt"/>
              </a:rPr>
              <a:t>évi Magyar Falu Program </a:t>
            </a:r>
            <a:r>
              <a:rPr lang="hu-HU" sz="3300" b="1" dirty="0" smtClean="0">
                <a:latin typeface="+mj-lt"/>
              </a:rPr>
              <a:t>programeleme</a:t>
            </a:r>
            <a:r>
              <a:rPr lang="hu-HU" sz="3300" dirty="0" smtClean="0">
                <a:latin typeface="+mj-lt"/>
              </a:rPr>
              <a:t> </a:t>
            </a:r>
            <a:r>
              <a:rPr lang="hu-HU" sz="3300" dirty="0">
                <a:latin typeface="+mj-lt"/>
              </a:rPr>
              <a:t>a civil közösségi tevékenységek és feltételeinek támogatása: a </a:t>
            </a:r>
            <a:r>
              <a:rPr lang="hu-HU" sz="3300" b="1" dirty="0">
                <a:latin typeface="+mj-lt"/>
              </a:rPr>
              <a:t>Falusi Civil Alap</a:t>
            </a:r>
            <a:r>
              <a:rPr lang="hu-HU" sz="3300" dirty="0">
                <a:latin typeface="+mj-lt"/>
              </a:rPr>
              <a:t>. A rendelkezésre álló forrás összege </a:t>
            </a:r>
            <a:r>
              <a:rPr lang="hu-HU" sz="3300" b="1" dirty="0">
                <a:latin typeface="+mj-lt"/>
              </a:rPr>
              <a:t>4</a:t>
            </a:r>
            <a:r>
              <a:rPr lang="hu-HU" sz="3300" b="1" dirty="0" smtClean="0">
                <a:latin typeface="+mj-lt"/>
              </a:rPr>
              <a:t>.800.000.000</a:t>
            </a:r>
            <a:r>
              <a:rPr lang="hu-HU" sz="3300" b="1" dirty="0">
                <a:latin typeface="+mj-lt"/>
              </a:rPr>
              <a:t>,- </a:t>
            </a:r>
            <a:r>
              <a:rPr lang="hu-HU" sz="3300" b="1" dirty="0" smtClean="0">
                <a:latin typeface="+mj-lt"/>
              </a:rPr>
              <a:t>Ft volt. (Tavaly 5 MRD Ft)</a:t>
            </a:r>
          </a:p>
          <a:p>
            <a:r>
              <a:rPr lang="hu-HU" sz="3300" b="1" dirty="0" smtClean="0">
                <a:latin typeface="+mj-lt"/>
              </a:rPr>
              <a:t> </a:t>
            </a:r>
            <a:r>
              <a:rPr lang="hu-HU" sz="3300" dirty="0" smtClean="0">
                <a:latin typeface="+mj-lt"/>
              </a:rPr>
              <a:t>A pályázatok benyújtására </a:t>
            </a:r>
            <a:r>
              <a:rPr lang="hu-HU" sz="3300" dirty="0">
                <a:latin typeface="+mj-lt"/>
              </a:rPr>
              <a:t>az alábbi </a:t>
            </a:r>
            <a:r>
              <a:rPr lang="hu-HU" sz="3300" dirty="0" smtClean="0">
                <a:latin typeface="+mj-lt"/>
              </a:rPr>
              <a:t>időszakban volt </a:t>
            </a:r>
            <a:r>
              <a:rPr lang="hu-HU" sz="3300" dirty="0">
                <a:latin typeface="+mj-lt"/>
              </a:rPr>
              <a:t>lehetőség</a:t>
            </a:r>
            <a:r>
              <a:rPr lang="hu-HU" sz="3300" dirty="0" smtClean="0">
                <a:latin typeface="+mj-lt"/>
              </a:rPr>
              <a:t>: </a:t>
            </a:r>
            <a:r>
              <a:rPr lang="hu-HU" sz="3300" b="1" dirty="0">
                <a:latin typeface="+mj-lt"/>
              </a:rPr>
              <a:t>2021. április 7. 8 óra 00 perc – 2021. május 7. 12 óra 00 perc</a:t>
            </a:r>
            <a:endParaRPr lang="hu-HU" sz="3300" b="1" dirty="0" smtClean="0">
              <a:latin typeface="+mj-lt"/>
            </a:endParaRPr>
          </a:p>
          <a:p>
            <a:r>
              <a:rPr lang="hu-HU" sz="3300" dirty="0" smtClean="0">
                <a:latin typeface="+mj-lt"/>
              </a:rPr>
              <a:t>A </a:t>
            </a:r>
            <a:r>
              <a:rPr lang="hu-HU" sz="3300" dirty="0">
                <a:latin typeface="+mj-lt"/>
              </a:rPr>
              <a:t>program fókuszában a megfelelő helyi ismeretekkel, kötődéssel rendelkező, kis településeken működő, értékteremtő civil szervezetek támogatása </a:t>
            </a:r>
            <a:r>
              <a:rPr lang="hu-HU" sz="3300" dirty="0" smtClean="0">
                <a:latin typeface="+mj-lt"/>
              </a:rPr>
              <a:t>állt. </a:t>
            </a:r>
            <a:endParaRPr lang="hu-HU" sz="3300" dirty="0">
              <a:latin typeface="+mj-lt"/>
            </a:endParaRPr>
          </a:p>
          <a:p>
            <a:r>
              <a:rPr lang="hu-HU" sz="3300" dirty="0">
                <a:latin typeface="+mj-lt"/>
              </a:rPr>
              <a:t>A Falusi Civil Alap támogatásaira </a:t>
            </a:r>
            <a:r>
              <a:rPr lang="hu-HU" sz="3300" b="1" dirty="0">
                <a:latin typeface="+mj-lt"/>
              </a:rPr>
              <a:t>pályázatot </a:t>
            </a:r>
            <a:r>
              <a:rPr lang="hu-HU" sz="3300" b="1" dirty="0" smtClean="0">
                <a:latin typeface="+mj-lt"/>
              </a:rPr>
              <a:t>nyújthatott </a:t>
            </a:r>
            <a:r>
              <a:rPr lang="hu-HU" sz="3300" b="1" dirty="0">
                <a:latin typeface="+mj-lt"/>
              </a:rPr>
              <a:t>be</a:t>
            </a:r>
            <a:r>
              <a:rPr lang="hu-HU" sz="3300" dirty="0">
                <a:latin typeface="+mj-lt"/>
              </a:rPr>
              <a:t> az egyesülési jogról, a közhasznú jogállásról, valamint a civil szervezetek működéséről és támogatásáról szóló 2011. évi CLXXV. törvény (Civil tv.) 2. § 6. pont b) és c) alpontja szerinti </a:t>
            </a:r>
            <a:r>
              <a:rPr lang="hu-HU" sz="3300" b="1" dirty="0">
                <a:latin typeface="+mj-lt"/>
              </a:rPr>
              <a:t>egyesület és alapítvány.</a:t>
            </a:r>
            <a:endParaRPr lang="hu-HU" sz="3300" dirty="0">
              <a:latin typeface="+mj-lt"/>
            </a:endParaRPr>
          </a:p>
          <a:p>
            <a:r>
              <a:rPr lang="hu-HU" sz="3300" dirty="0">
                <a:latin typeface="+mj-lt"/>
              </a:rPr>
              <a:t>A </a:t>
            </a:r>
            <a:r>
              <a:rPr lang="hu-HU" sz="3300" b="1" dirty="0">
                <a:latin typeface="+mj-lt"/>
              </a:rPr>
              <a:t>Falusi Civil Alap </a:t>
            </a:r>
            <a:r>
              <a:rPr lang="hu-HU" sz="3300" dirty="0">
                <a:latin typeface="+mj-lt"/>
              </a:rPr>
              <a:t>pályázati kiírása keretében lehetőség </a:t>
            </a:r>
            <a:r>
              <a:rPr lang="hu-HU" sz="3300" dirty="0" smtClean="0">
                <a:latin typeface="+mj-lt"/>
              </a:rPr>
              <a:t>volt </a:t>
            </a:r>
            <a:r>
              <a:rPr lang="hu-HU" sz="3300" b="1" dirty="0" smtClean="0">
                <a:latin typeface="+mj-lt"/>
              </a:rPr>
              <a:t>infrastruktúra-támogatás </a:t>
            </a:r>
            <a:r>
              <a:rPr lang="hu-HU" sz="3300" b="1" dirty="0">
                <a:latin typeface="+mj-lt"/>
              </a:rPr>
              <a:t>vagy programszervezési támogatás </a:t>
            </a:r>
            <a:r>
              <a:rPr lang="hu-HU" sz="3300" dirty="0">
                <a:latin typeface="+mj-lt"/>
              </a:rPr>
              <a:t>igénybevételére.</a:t>
            </a:r>
          </a:p>
          <a:p>
            <a:r>
              <a:rPr lang="hu-HU" sz="3300" b="1" dirty="0"/>
              <a:t> A támogatott tevékenység </a:t>
            </a:r>
            <a:r>
              <a:rPr lang="hu-HU" sz="3300" b="1" dirty="0" smtClean="0"/>
              <a:t>időtartama</a:t>
            </a:r>
            <a:r>
              <a:rPr lang="hu-HU" sz="3300" b="1" dirty="0"/>
              <a:t>: </a:t>
            </a:r>
            <a:r>
              <a:rPr lang="hu-HU" sz="3300" b="1" dirty="0" smtClean="0"/>
              <a:t>2021. </a:t>
            </a:r>
            <a:r>
              <a:rPr lang="hu-HU" sz="3300" b="1" dirty="0"/>
              <a:t>január 1. – </a:t>
            </a:r>
            <a:r>
              <a:rPr lang="hu-HU" sz="3300" b="1" dirty="0" smtClean="0"/>
              <a:t>2022. </a:t>
            </a:r>
            <a:r>
              <a:rPr lang="hu-HU" sz="3300" b="1" dirty="0"/>
              <a:t>június 30</a:t>
            </a:r>
            <a:r>
              <a:rPr lang="hu-HU" sz="3300" dirty="0"/>
              <a:t>. közötti időszak, </a:t>
            </a:r>
            <a:r>
              <a:rPr lang="hu-HU" sz="3300" b="1" dirty="0"/>
              <a:t>egy pályázó kizárólag egy pályázatot</a:t>
            </a:r>
            <a:r>
              <a:rPr lang="hu-HU" sz="3300" dirty="0"/>
              <a:t> </a:t>
            </a:r>
            <a:r>
              <a:rPr lang="hu-HU" sz="3300" dirty="0" smtClean="0"/>
              <a:t>nyújthatott be. </a:t>
            </a:r>
          </a:p>
          <a:p>
            <a:r>
              <a:rPr lang="hu-HU" sz="3300" dirty="0" smtClean="0"/>
              <a:t>A </a:t>
            </a:r>
            <a:r>
              <a:rPr lang="hu-HU" sz="3300" dirty="0"/>
              <a:t>pályázatot kizárólag elektronikus úton, a </a:t>
            </a:r>
            <a:r>
              <a:rPr lang="hu-HU" sz="3300" b="1" dirty="0"/>
              <a:t>Nemzetpolitikai Informatikai Rendszeren </a:t>
            </a:r>
            <a:r>
              <a:rPr lang="hu-HU" sz="3300" dirty="0"/>
              <a:t>(</a:t>
            </a:r>
            <a:r>
              <a:rPr lang="hu-HU" sz="3300" b="1" dirty="0"/>
              <a:t>NIR</a:t>
            </a:r>
            <a:r>
              <a:rPr lang="hu-HU" sz="3300" dirty="0"/>
              <a:t>) keresztül </a:t>
            </a:r>
            <a:r>
              <a:rPr lang="hu-HU" sz="3300" dirty="0" smtClean="0"/>
              <a:t>lehetett </a:t>
            </a:r>
            <a:r>
              <a:rPr lang="hu-HU" sz="3300" dirty="0"/>
              <a:t>benyújtani.</a:t>
            </a:r>
          </a:p>
          <a:p>
            <a:endParaRPr lang="hu-HU" dirty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21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664162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solidFill>
                  <a:schemeClr val="tx1"/>
                </a:solidFill>
              </a:rPr>
              <a:t>FCA kategóriák</a:t>
            </a:r>
            <a:endParaRPr lang="hu-HU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5349717"/>
              </p:ext>
            </p:extLst>
          </p:nvPr>
        </p:nvGraphicFramePr>
        <p:xfrm>
          <a:off x="683568" y="1988841"/>
          <a:ext cx="7632848" cy="4408789"/>
        </p:xfrm>
        <a:graphic>
          <a:graphicData uri="http://schemas.openxmlformats.org/drawingml/2006/table">
            <a:tbl>
              <a:tblPr firstRow="1" firstCol="1" bandRow="1"/>
              <a:tblGrid>
                <a:gridCol w="2337559"/>
                <a:gridCol w="2803482"/>
                <a:gridCol w="2491807"/>
              </a:tblGrid>
              <a:tr h="100811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Kategória</a:t>
                      </a:r>
                      <a:endParaRPr lang="hu-H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Az igényelhető támogatási összeg felső határa</a:t>
                      </a:r>
                      <a:endParaRPr lang="hu-H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09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FCA-KP–1–2021/1</a:t>
                      </a:r>
                      <a:endParaRPr lang="hu-H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Ingatlanberuházási, felújítási támogatás</a:t>
                      </a:r>
                      <a:endParaRPr lang="hu-H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6 000 </a:t>
                      </a:r>
                      <a:r>
                        <a:rPr lang="hu-HU" sz="2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000</a:t>
                      </a:r>
                      <a:r>
                        <a:rPr lang="hu-H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Ft</a:t>
                      </a:r>
                      <a:endParaRPr lang="hu-H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54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FCA-KP–1–2021/2</a:t>
                      </a:r>
                      <a:endParaRPr lang="hu-H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Gépjárműbeszerzési támogatás</a:t>
                      </a:r>
                      <a:endParaRPr lang="hu-H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5 000 </a:t>
                      </a:r>
                      <a:r>
                        <a:rPr lang="hu-HU" sz="2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000</a:t>
                      </a:r>
                      <a:r>
                        <a:rPr lang="hu-H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Ft</a:t>
                      </a:r>
                      <a:endParaRPr lang="hu-H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54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FCA-KP–1–2021/3</a:t>
                      </a:r>
                      <a:endParaRPr lang="hu-H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Eszközbeszerzési támogatás</a:t>
                      </a:r>
                      <a:endParaRPr lang="hu-H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2 000 </a:t>
                      </a:r>
                      <a:r>
                        <a:rPr lang="hu-HU" sz="2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000</a:t>
                      </a:r>
                      <a:r>
                        <a:rPr lang="hu-H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Ft</a:t>
                      </a:r>
                      <a:endParaRPr lang="hu-H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54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FCA-KP–1–2021/4</a:t>
                      </a:r>
                      <a:endParaRPr lang="hu-H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Programszervezési támogatás</a:t>
                      </a:r>
                      <a:endParaRPr lang="hu-H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2 000 </a:t>
                      </a:r>
                      <a:r>
                        <a:rPr lang="hu-HU" sz="2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000</a:t>
                      </a:r>
                      <a:r>
                        <a:rPr lang="hu-H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Ft</a:t>
                      </a:r>
                      <a:endParaRPr lang="hu-H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22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554730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b="1" dirty="0" smtClean="0">
                <a:solidFill>
                  <a:schemeClr val="tx1"/>
                </a:solidFill>
              </a:rPr>
              <a:t>FCA 2021 nyertesek db országosan</a:t>
            </a:r>
            <a:endParaRPr lang="hu-HU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1353952"/>
              </p:ext>
            </p:extLst>
          </p:nvPr>
        </p:nvGraphicFramePr>
        <p:xfrm>
          <a:off x="611561" y="1988841"/>
          <a:ext cx="7848869" cy="4392489"/>
        </p:xfrm>
        <a:graphic>
          <a:graphicData uri="http://schemas.openxmlformats.org/drawingml/2006/table">
            <a:tbl>
              <a:tblPr firstRow="1" firstCol="1" bandRow="1"/>
              <a:tblGrid>
                <a:gridCol w="2588309"/>
                <a:gridCol w="1289957"/>
                <a:gridCol w="1396287"/>
                <a:gridCol w="1287158"/>
                <a:gridCol w="1287158"/>
              </a:tblGrid>
              <a:tr h="12989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Pályázati kategória</a:t>
                      </a:r>
                      <a:endParaRPr lang="hu-H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Beadott pályázatok száma</a:t>
                      </a:r>
                      <a:endParaRPr lang="hu-H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Érvényes pályázatok száma</a:t>
                      </a:r>
                      <a:endParaRPr lang="hu-H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Nyertes pályázatok száma</a:t>
                      </a:r>
                      <a:endParaRPr lang="hu-H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Nyerési arány</a:t>
                      </a:r>
                      <a:endParaRPr lang="hu-HU" sz="1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6580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FCA-KP-1-2021/1 (ingatlan)</a:t>
                      </a:r>
                      <a:endParaRPr lang="hu-H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1064</a:t>
                      </a:r>
                      <a:endParaRPr lang="hu-H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1032</a:t>
                      </a:r>
                      <a:endParaRPr lang="hu-H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318</a:t>
                      </a:r>
                      <a:endParaRPr lang="hu-H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29,9%</a:t>
                      </a:r>
                      <a:endParaRPr lang="hu-H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80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FCA-KP-1-2021/2 (gépjármű)</a:t>
                      </a:r>
                      <a:endParaRPr lang="hu-H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1603</a:t>
                      </a:r>
                      <a:endParaRPr lang="hu-H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1564</a:t>
                      </a:r>
                      <a:endParaRPr lang="hu-H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330</a:t>
                      </a:r>
                      <a:endParaRPr lang="hu-H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20,6%</a:t>
                      </a:r>
                      <a:endParaRPr lang="hu-H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80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FCA-KP-1-2021/3 (eszközbeszerzés)</a:t>
                      </a:r>
                      <a:endParaRPr lang="hu-H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1546</a:t>
                      </a:r>
                      <a:endParaRPr lang="hu-H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1524</a:t>
                      </a:r>
                      <a:endParaRPr lang="hu-H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505</a:t>
                      </a:r>
                      <a:endParaRPr lang="hu-H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32,7%</a:t>
                      </a:r>
                      <a:endParaRPr lang="hu-H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80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FCA-KP-1-2021/4 (programtámogatás)</a:t>
                      </a:r>
                      <a:endParaRPr lang="hu-H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821</a:t>
                      </a:r>
                      <a:endParaRPr lang="hu-H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808</a:t>
                      </a:r>
                      <a:endParaRPr lang="hu-H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337</a:t>
                      </a:r>
                      <a:endParaRPr lang="hu-H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41%</a:t>
                      </a:r>
                      <a:endParaRPr lang="hu-H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2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Összesen</a:t>
                      </a:r>
                      <a:endParaRPr lang="hu-H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5034</a:t>
                      </a:r>
                      <a:endParaRPr lang="hu-H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4928</a:t>
                      </a:r>
                      <a:endParaRPr lang="hu-H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1490</a:t>
                      </a:r>
                      <a:endParaRPr lang="hu-H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29,6%</a:t>
                      </a:r>
                      <a:endParaRPr lang="hu-HU" sz="1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23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553772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96720"/>
          </a:xfrm>
        </p:spPr>
        <p:txBody>
          <a:bodyPr>
            <a:normAutofit fontScale="90000"/>
          </a:bodyPr>
          <a:lstStyle/>
          <a:p>
            <a:r>
              <a:rPr lang="hu-HU" b="1" dirty="0">
                <a:solidFill>
                  <a:schemeClr val="tx1"/>
                </a:solidFill>
              </a:rPr>
              <a:t>FCA 2021 nyertesek </a:t>
            </a:r>
            <a:r>
              <a:rPr lang="hu-HU" b="1" dirty="0" smtClean="0">
                <a:solidFill>
                  <a:schemeClr val="tx1"/>
                </a:solidFill>
              </a:rPr>
              <a:t>Ft </a:t>
            </a:r>
            <a:r>
              <a:rPr lang="hu-HU" b="1" dirty="0">
                <a:solidFill>
                  <a:schemeClr val="tx1"/>
                </a:solidFill>
              </a:rPr>
              <a:t>országosan</a:t>
            </a:r>
            <a:endParaRPr lang="hu-HU" dirty="0">
              <a:solidFill>
                <a:schemeClr val="tx1"/>
              </a:solidFill>
            </a:endParaRPr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6869275"/>
              </p:ext>
            </p:extLst>
          </p:nvPr>
        </p:nvGraphicFramePr>
        <p:xfrm>
          <a:off x="611560" y="1916832"/>
          <a:ext cx="7848872" cy="4732020"/>
        </p:xfrm>
        <a:graphic>
          <a:graphicData uri="http://schemas.openxmlformats.org/drawingml/2006/table">
            <a:tbl>
              <a:tblPr firstRow="1" firstCol="1" bandRow="1"/>
              <a:tblGrid>
                <a:gridCol w="1846793"/>
                <a:gridCol w="1500520"/>
                <a:gridCol w="1385095"/>
                <a:gridCol w="1558232"/>
                <a:gridCol w="1558232"/>
              </a:tblGrid>
              <a:tr h="12421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Pályázati kategória</a:t>
                      </a:r>
                      <a:endParaRPr lang="hu-H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Beadott támogatási igény (Ft)</a:t>
                      </a:r>
                      <a:endParaRPr lang="hu-H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Érvényes támogatási igény (Ft)</a:t>
                      </a:r>
                      <a:endParaRPr lang="hu-H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Nyertes támogatási igény (Ft)</a:t>
                      </a:r>
                      <a:endParaRPr lang="hu-H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Az elnyert összeg aránya az igényelthez</a:t>
                      </a:r>
                      <a:r>
                        <a:rPr lang="hu-HU" sz="1800" b="1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képest</a:t>
                      </a:r>
                      <a:r>
                        <a:rPr lang="hu-H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hu-HU" sz="1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140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FCA-KP-1-2021/1 (ingatlan)</a:t>
                      </a:r>
                      <a:endParaRPr lang="hu-H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5 932 245 060</a:t>
                      </a:r>
                      <a:endParaRPr lang="hu-H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5 759 841 193</a:t>
                      </a:r>
                      <a:endParaRPr lang="hu-H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1 729 781 940</a:t>
                      </a:r>
                      <a:endParaRPr lang="hu-H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29,1%</a:t>
                      </a:r>
                      <a:endParaRPr lang="hu-H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0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FCA-KP-1-2021/2 (gépjármű)</a:t>
                      </a:r>
                      <a:endParaRPr lang="hu-H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7 841 245 496</a:t>
                      </a:r>
                      <a:endParaRPr lang="hu-H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7 648 212 546</a:t>
                      </a:r>
                      <a:endParaRPr lang="hu-H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1 599 711 737</a:t>
                      </a:r>
                      <a:endParaRPr lang="hu-H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20,4%</a:t>
                      </a:r>
                      <a:endParaRPr lang="hu-H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0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FCA-KP-1-2021/3 (eszközbeszerzés)</a:t>
                      </a:r>
                      <a:endParaRPr lang="hu-H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2 751 140 054</a:t>
                      </a:r>
                      <a:endParaRPr lang="hu-H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2 718 320 842</a:t>
                      </a:r>
                      <a:endParaRPr lang="hu-H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882 925 535</a:t>
                      </a:r>
                      <a:endParaRPr lang="hu-H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32%</a:t>
                      </a:r>
                      <a:endParaRPr lang="hu-H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0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FCA-KP-1-2021/4 (programtámogatás)</a:t>
                      </a:r>
                      <a:endParaRPr lang="hu-H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1 438 037 951</a:t>
                      </a:r>
                      <a:endParaRPr lang="hu-H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1 415 820 196</a:t>
                      </a:r>
                      <a:endParaRPr lang="hu-H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587 052 808</a:t>
                      </a:r>
                      <a:endParaRPr lang="hu-H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40,8%</a:t>
                      </a:r>
                      <a:endParaRPr lang="hu-H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0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Összesen</a:t>
                      </a:r>
                      <a:endParaRPr lang="hu-H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17 962 668 561</a:t>
                      </a:r>
                      <a:endParaRPr lang="hu-H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17 542 194 777</a:t>
                      </a:r>
                      <a:endParaRPr lang="hu-H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4 799 472 020</a:t>
                      </a:r>
                      <a:endParaRPr lang="hu-H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26,7%</a:t>
                      </a:r>
                      <a:endParaRPr lang="hu-H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24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665752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u-HU" sz="3600" b="1" dirty="0">
                <a:solidFill>
                  <a:schemeClr val="tx1"/>
                </a:solidFill>
              </a:rPr>
              <a:t>FCA 2021 </a:t>
            </a:r>
            <a:r>
              <a:rPr lang="hu-HU" sz="3600" b="1" dirty="0" smtClean="0">
                <a:solidFill>
                  <a:schemeClr val="tx1"/>
                </a:solidFill>
              </a:rPr>
              <a:t>nyertesek (db) megyei bontás</a:t>
            </a:r>
            <a:endParaRPr lang="hu-HU" sz="3600" dirty="0">
              <a:solidFill>
                <a:schemeClr val="tx1"/>
              </a:solidFill>
            </a:endParaRPr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3625260"/>
              </p:ext>
            </p:extLst>
          </p:nvPr>
        </p:nvGraphicFramePr>
        <p:xfrm>
          <a:off x="539552" y="1967821"/>
          <a:ext cx="8064897" cy="3845566"/>
        </p:xfrm>
        <a:graphic>
          <a:graphicData uri="http://schemas.openxmlformats.org/drawingml/2006/table">
            <a:tbl>
              <a:tblPr/>
              <a:tblGrid>
                <a:gridCol w="3367955"/>
                <a:gridCol w="1808323"/>
                <a:gridCol w="1831807"/>
                <a:gridCol w="1056812"/>
              </a:tblGrid>
              <a:tr h="678322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Megyék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Nyertes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Nem támogatott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Összesen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1916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Bács-Kiskun megye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138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220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51916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Baranya megye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328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410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1916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Békés megye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117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160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1916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Borsod-Abaúj-Zemplén megye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124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440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564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1916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Csongrád megye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139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1916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Fejér megye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163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261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1916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Győr-Moson-Sopron megye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170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222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392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1916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Hajdú-Bihar megye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107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1916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Heves megye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158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228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25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369633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3600" b="1" dirty="0">
                <a:solidFill>
                  <a:schemeClr val="tx1"/>
                </a:solidFill>
              </a:rPr>
              <a:t>FCA 2021 nyertesek (db) megyei bontás</a:t>
            </a:r>
            <a:endParaRPr lang="hu-HU" dirty="0">
              <a:solidFill>
                <a:schemeClr val="tx1"/>
              </a:solidFill>
            </a:endParaRPr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4770122"/>
              </p:ext>
            </p:extLst>
          </p:nvPr>
        </p:nvGraphicFramePr>
        <p:xfrm>
          <a:off x="467544" y="1849675"/>
          <a:ext cx="8208912" cy="3709178"/>
        </p:xfrm>
        <a:graphic>
          <a:graphicData uri="http://schemas.openxmlformats.org/drawingml/2006/table">
            <a:tbl>
              <a:tblPr/>
              <a:tblGrid>
                <a:gridCol w="3384376"/>
                <a:gridCol w="1080120"/>
                <a:gridCol w="1944216"/>
                <a:gridCol w="1800200"/>
              </a:tblGrid>
              <a:tr h="583740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Megyék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Nyertes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Nem támogatott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Összesen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2380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Jász-Nagykun-Szolnok megye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130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2380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Komárom-Esztergom megye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380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Nógrád megye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123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190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380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Pest megye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147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243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380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Somogy megye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286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384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380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Szabolcs-Szatmár-Bereg </a:t>
                      </a:r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megye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115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253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368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380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Tolna megye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129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187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380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Vas megye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169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231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380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Veszprém megye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189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287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380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Zala megye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280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26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790661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b="1" dirty="0">
                <a:solidFill>
                  <a:schemeClr val="tx1"/>
                </a:solidFill>
              </a:rPr>
              <a:t>FCA 2021 nyertesek </a:t>
            </a:r>
            <a:r>
              <a:rPr lang="hu-HU" sz="3600" b="1" dirty="0" smtClean="0">
                <a:solidFill>
                  <a:schemeClr val="tx1"/>
                </a:solidFill>
              </a:rPr>
              <a:t>(forint) </a:t>
            </a:r>
            <a:r>
              <a:rPr lang="hu-HU" sz="3600" b="1" dirty="0">
                <a:solidFill>
                  <a:schemeClr val="tx1"/>
                </a:solidFill>
              </a:rPr>
              <a:t>megyei bontás</a:t>
            </a:r>
            <a:endParaRPr lang="hu-HU" sz="3600" dirty="0">
              <a:solidFill>
                <a:schemeClr val="tx1"/>
              </a:solidFill>
            </a:endParaRPr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6835044"/>
              </p:ext>
            </p:extLst>
          </p:nvPr>
        </p:nvGraphicFramePr>
        <p:xfrm>
          <a:off x="539552" y="2034385"/>
          <a:ext cx="8136904" cy="4141883"/>
        </p:xfrm>
        <a:graphic>
          <a:graphicData uri="http://schemas.openxmlformats.org/drawingml/2006/table">
            <a:tbl>
              <a:tblPr/>
              <a:tblGrid>
                <a:gridCol w="4536504"/>
                <a:gridCol w="3600400"/>
              </a:tblGrid>
              <a:tr h="386503">
                <a:tc>
                  <a:txBody>
                    <a:bodyPr/>
                    <a:lstStyle/>
                    <a:p>
                      <a:pPr algn="l" fontAlgn="b"/>
                      <a:r>
                        <a:rPr lang="hu-H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Megyék</a:t>
                      </a:r>
                      <a:endParaRPr lang="hu-H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Nyertes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5538">
                <a:tc>
                  <a:txBody>
                    <a:bodyPr/>
                    <a:lstStyle/>
                    <a:p>
                      <a:pPr algn="l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Bács-Kiskun megye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245 070 532 Ft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75538">
                <a:tc>
                  <a:txBody>
                    <a:bodyPr/>
                    <a:lstStyle/>
                    <a:p>
                      <a:pPr algn="l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Baranya megye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240 823 530 Ft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5538">
                <a:tc>
                  <a:txBody>
                    <a:bodyPr/>
                    <a:lstStyle/>
                    <a:p>
                      <a:pPr algn="l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Békés megye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140 605 460 Ft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5538">
                <a:tc>
                  <a:txBody>
                    <a:bodyPr/>
                    <a:lstStyle/>
                    <a:p>
                      <a:pPr algn="l" fontAlgn="b"/>
                      <a:r>
                        <a:rPr lang="hu-H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Borsod-Abaúj-Zemplén megye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458 577 964 Ft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5538">
                <a:tc>
                  <a:txBody>
                    <a:bodyPr/>
                    <a:lstStyle/>
                    <a:p>
                      <a:pPr algn="l" fontAlgn="b"/>
                      <a:r>
                        <a:rPr lang="hu-H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Budapest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5538">
                <a:tc>
                  <a:txBody>
                    <a:bodyPr/>
                    <a:lstStyle/>
                    <a:p>
                      <a:pPr algn="l" fontAlgn="b"/>
                      <a:r>
                        <a:rPr lang="hu-H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Csongrád megye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118 782 939 Ft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5538">
                <a:tc>
                  <a:txBody>
                    <a:bodyPr/>
                    <a:lstStyle/>
                    <a:p>
                      <a:pPr algn="l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Fejér megye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283 353 267 Ft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5538">
                <a:tc>
                  <a:txBody>
                    <a:bodyPr/>
                    <a:lstStyle/>
                    <a:p>
                      <a:pPr algn="l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Győr-Moson-Sopron megye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514 941 443 Ft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5538">
                <a:tc>
                  <a:txBody>
                    <a:bodyPr/>
                    <a:lstStyle/>
                    <a:p>
                      <a:pPr algn="l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Hajdú-Bihar megye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132 466 031 Ft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5538">
                <a:tc>
                  <a:txBody>
                    <a:bodyPr/>
                    <a:lstStyle/>
                    <a:p>
                      <a:pPr algn="l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Heves megye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239 301 061 Ft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27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840975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b="1" dirty="0">
                <a:solidFill>
                  <a:prstClr val="black"/>
                </a:solidFill>
              </a:rPr>
              <a:t>FCA 2021 nyertesek (forint) megyei bontás</a:t>
            </a:r>
            <a:endParaRPr lang="hu-HU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1178753"/>
              </p:ext>
            </p:extLst>
          </p:nvPr>
        </p:nvGraphicFramePr>
        <p:xfrm>
          <a:off x="539552" y="2034381"/>
          <a:ext cx="8136904" cy="4237638"/>
        </p:xfrm>
        <a:graphic>
          <a:graphicData uri="http://schemas.openxmlformats.org/drawingml/2006/table">
            <a:tbl>
              <a:tblPr/>
              <a:tblGrid>
                <a:gridCol w="4824536"/>
                <a:gridCol w="3312368"/>
              </a:tblGrid>
              <a:tr h="343685">
                <a:tc>
                  <a:txBody>
                    <a:bodyPr/>
                    <a:lstStyle/>
                    <a:p>
                      <a:pPr algn="l" fontAlgn="b"/>
                      <a:r>
                        <a:rPr lang="hu-H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Megyék</a:t>
                      </a:r>
                      <a:endParaRPr lang="hu-H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Nyertes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3685">
                <a:tc>
                  <a:txBody>
                    <a:bodyPr/>
                    <a:lstStyle/>
                    <a:p>
                      <a:pPr algn="l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Jász-Nagykun-Szolnok megye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116 031 896 Ft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43685">
                <a:tc>
                  <a:txBody>
                    <a:bodyPr/>
                    <a:lstStyle/>
                    <a:p>
                      <a:pPr algn="l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Komárom-Esztergom megye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129 432 639 Ft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3828">
                <a:tc>
                  <a:txBody>
                    <a:bodyPr/>
                    <a:lstStyle/>
                    <a:p>
                      <a:pPr algn="l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Nógrád megye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177 453 325 Ft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3685">
                <a:tc>
                  <a:txBody>
                    <a:bodyPr/>
                    <a:lstStyle/>
                    <a:p>
                      <a:pPr algn="l" fontAlgn="b"/>
                      <a:r>
                        <a:rPr lang="hu-H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Pest megye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320 357 063 Ft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3685">
                <a:tc>
                  <a:txBody>
                    <a:bodyPr/>
                    <a:lstStyle/>
                    <a:p>
                      <a:pPr algn="l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Somogy megye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331 532 651 Ft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037">
                <a:tc>
                  <a:txBody>
                    <a:bodyPr/>
                    <a:lstStyle/>
                    <a:p>
                      <a:pPr algn="l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Szabolcs-Szatmár-Bereg megye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431 794 180 Ft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3685">
                <a:tc>
                  <a:txBody>
                    <a:bodyPr/>
                    <a:lstStyle/>
                    <a:p>
                      <a:pPr algn="l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Tolna megye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191 765 509 Ft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3685">
                <a:tc>
                  <a:txBody>
                    <a:bodyPr/>
                    <a:lstStyle/>
                    <a:p>
                      <a:pPr algn="l" fontAlgn="b"/>
                      <a:r>
                        <a:rPr lang="hu-H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Vas megye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218 208 848 Ft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3685">
                <a:tc>
                  <a:txBody>
                    <a:bodyPr/>
                    <a:lstStyle/>
                    <a:p>
                      <a:pPr algn="l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Veszprém megye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265 441 942 Ft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3685">
                <a:tc>
                  <a:txBody>
                    <a:bodyPr/>
                    <a:lstStyle/>
                    <a:p>
                      <a:pPr algn="l" fontAlgn="b"/>
                      <a:r>
                        <a:rPr lang="hu-H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Zala megye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243 531 740 Ft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28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5685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96720"/>
          </a:xfrm>
        </p:spPr>
        <p:txBody>
          <a:bodyPr/>
          <a:lstStyle/>
          <a:p>
            <a:pPr algn="ctr"/>
            <a:r>
              <a:rPr lang="hu-HU" b="1" dirty="0" smtClean="0">
                <a:solidFill>
                  <a:schemeClr val="tx1"/>
                </a:solidFill>
              </a:rPr>
              <a:t>A Városi Civil Alap</a:t>
            </a: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>
                <a:latin typeface="+mj-lt"/>
              </a:rPr>
              <a:t>A Gazdasági Kabinet 2020. november 3-án döntött a Falusi Civil Alaphoz hasonló, de az 5000 fő feletti településeken székhellyel rendelkező civil szervezetek támogatását biztosító forrásról. </a:t>
            </a:r>
            <a:r>
              <a:rPr lang="hu-HU" b="1" dirty="0" smtClean="0">
                <a:latin typeface="+mj-lt"/>
              </a:rPr>
              <a:t>A </a:t>
            </a:r>
            <a:r>
              <a:rPr lang="hu-HU" b="1" dirty="0">
                <a:latin typeface="+mj-lt"/>
              </a:rPr>
              <a:t>támogatási keretösszeg </a:t>
            </a:r>
            <a:r>
              <a:rPr lang="hu-HU" b="1" dirty="0" smtClean="0">
                <a:latin typeface="+mj-lt"/>
              </a:rPr>
              <a:t>4.4 MRD. Ft volt.</a:t>
            </a:r>
          </a:p>
          <a:p>
            <a:r>
              <a:rPr lang="hu-HU" dirty="0">
                <a:latin typeface="+mj-lt"/>
              </a:rPr>
              <a:t>Pályázat megjelenése: 2021. március 22. (hétfő</a:t>
            </a:r>
            <a:r>
              <a:rPr lang="hu-HU" dirty="0" smtClean="0">
                <a:latin typeface="+mj-lt"/>
              </a:rPr>
              <a:t>) volt.</a:t>
            </a:r>
            <a:endParaRPr lang="hu-HU" dirty="0">
              <a:latin typeface="+mj-lt"/>
            </a:endParaRPr>
          </a:p>
          <a:p>
            <a:r>
              <a:rPr lang="hu-HU" dirty="0">
                <a:latin typeface="+mj-lt"/>
              </a:rPr>
              <a:t>Benyújtási határidő: 2021. április 21. – 2021. május 21</a:t>
            </a:r>
            <a:r>
              <a:rPr lang="hu-HU" dirty="0" smtClean="0">
                <a:latin typeface="+mj-lt"/>
              </a:rPr>
              <a:t>.</a:t>
            </a:r>
          </a:p>
          <a:p>
            <a:r>
              <a:rPr lang="hu-HU" dirty="0" smtClean="0">
                <a:latin typeface="+mj-lt"/>
              </a:rPr>
              <a:t>Több, mint </a:t>
            </a:r>
            <a:r>
              <a:rPr lang="hu-HU" b="1" dirty="0" smtClean="0">
                <a:latin typeface="+mj-lt"/>
              </a:rPr>
              <a:t>45 MRD. Ft igény </a:t>
            </a:r>
            <a:r>
              <a:rPr lang="hu-HU" dirty="0" smtClean="0">
                <a:latin typeface="+mj-lt"/>
              </a:rPr>
              <a:t>érkezett be a </a:t>
            </a:r>
            <a:r>
              <a:rPr lang="hu-HU" dirty="0" err="1" smtClean="0">
                <a:latin typeface="+mj-lt"/>
              </a:rPr>
              <a:t>VCA-ra</a:t>
            </a:r>
            <a:r>
              <a:rPr lang="hu-HU" dirty="0" smtClean="0">
                <a:latin typeface="+mj-lt"/>
              </a:rPr>
              <a:t>!</a:t>
            </a:r>
            <a:endParaRPr lang="hu-HU" dirty="0">
              <a:latin typeface="+mj-lt"/>
            </a:endParaRPr>
          </a:p>
          <a:p>
            <a:endParaRPr lang="hu-HU" dirty="0">
              <a:latin typeface="+mj-lt"/>
            </a:endParaRP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29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5139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600" b="1" dirty="0" smtClean="0">
                <a:solidFill>
                  <a:schemeClr val="tx1"/>
                </a:solidFill>
              </a:rPr>
              <a:t>A NEA teljes keretösszegének változása (milliárd </a:t>
            </a:r>
            <a:r>
              <a:rPr lang="hu-HU" sz="3600" b="1" dirty="0" err="1">
                <a:solidFill>
                  <a:schemeClr val="tx1"/>
                </a:solidFill>
              </a:rPr>
              <a:t>f</a:t>
            </a:r>
            <a:r>
              <a:rPr lang="hu-HU" sz="3600" b="1" dirty="0" err="1" smtClean="0">
                <a:solidFill>
                  <a:schemeClr val="tx1"/>
                </a:solidFill>
              </a:rPr>
              <a:t>t</a:t>
            </a:r>
            <a:r>
              <a:rPr lang="hu-HU" sz="3600" b="1" dirty="0" smtClean="0">
                <a:solidFill>
                  <a:schemeClr val="tx1"/>
                </a:solidFill>
              </a:rPr>
              <a:t>)</a:t>
            </a:r>
            <a:endParaRPr lang="hu-HU" sz="36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3341839"/>
              </p:ext>
            </p:extLst>
          </p:nvPr>
        </p:nvGraphicFramePr>
        <p:xfrm>
          <a:off x="827584" y="2276872"/>
          <a:ext cx="7560840" cy="3240360"/>
        </p:xfrm>
        <a:graphic>
          <a:graphicData uri="http://schemas.openxmlformats.org/drawingml/2006/table">
            <a:tbl>
              <a:tblPr/>
              <a:tblGrid>
                <a:gridCol w="1132783"/>
                <a:gridCol w="599708"/>
                <a:gridCol w="599708"/>
                <a:gridCol w="548121"/>
                <a:gridCol w="556716"/>
                <a:gridCol w="600784"/>
                <a:gridCol w="558868"/>
                <a:gridCol w="596127"/>
                <a:gridCol w="600784"/>
                <a:gridCol w="558868"/>
                <a:gridCol w="558868"/>
                <a:gridCol w="649505"/>
              </a:tblGrid>
              <a:tr h="596908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2012.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2013.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2014.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2015.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2016.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2017.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2018.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2019.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2020.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2021.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2022.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43452">
                <a:tc>
                  <a:txBody>
                    <a:bodyPr/>
                    <a:lstStyle/>
                    <a:p>
                      <a:pPr algn="just" fontAlgn="ctr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NEA teljes keretösszeg (milliárd Ft)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5,406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4,896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5,267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5,256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5,928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7,723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9,288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10,869</a:t>
                      </a:r>
                      <a:endParaRPr lang="hu-HU" sz="18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991348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b="1" dirty="0" smtClean="0">
                <a:solidFill>
                  <a:schemeClr val="tx1"/>
                </a:solidFill>
              </a:rPr>
              <a:t>VCA </a:t>
            </a:r>
            <a:r>
              <a:rPr lang="hu-HU" b="1" dirty="0">
                <a:solidFill>
                  <a:schemeClr val="tx1"/>
                </a:solidFill>
              </a:rPr>
              <a:t>2021 nyertesek Ft országosan</a:t>
            </a:r>
            <a:endParaRPr lang="hu-HU" dirty="0">
              <a:solidFill>
                <a:schemeClr val="tx1"/>
              </a:solidFill>
            </a:endParaRPr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2556259"/>
              </p:ext>
            </p:extLst>
          </p:nvPr>
        </p:nvGraphicFramePr>
        <p:xfrm>
          <a:off x="683568" y="1628800"/>
          <a:ext cx="7848872" cy="5081760"/>
        </p:xfrm>
        <a:graphic>
          <a:graphicData uri="http://schemas.openxmlformats.org/drawingml/2006/table">
            <a:tbl>
              <a:tblPr firstRow="1" firstCol="1" bandRow="1"/>
              <a:tblGrid>
                <a:gridCol w="2808312"/>
                <a:gridCol w="1298656"/>
                <a:gridCol w="1342914"/>
                <a:gridCol w="1199495"/>
                <a:gridCol w="1199495"/>
              </a:tblGrid>
              <a:tr h="12961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Pályázati kategória</a:t>
                      </a:r>
                      <a:endParaRPr lang="hu-HU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Beadott támogatási igény (Ft)</a:t>
                      </a:r>
                      <a:endParaRPr lang="hu-HU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Érvényes támogatási igény (Ft)</a:t>
                      </a:r>
                      <a:endParaRPr lang="hu-HU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Nyertes támogatási igény (Ft)</a:t>
                      </a:r>
                      <a:endParaRPr lang="hu-H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b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Az elnyert összeg aránya</a:t>
                      </a:r>
                      <a:endParaRPr lang="hu-HU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5965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VCA-KP-1-2021/1 (ingatlan)</a:t>
                      </a:r>
                      <a:endParaRPr lang="hu-HU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6 245 790 837</a:t>
                      </a:r>
                      <a:endParaRPr lang="hu-H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5 993 637 194</a:t>
                      </a:r>
                      <a:endParaRPr lang="hu-HU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433 593 508</a:t>
                      </a:r>
                      <a:endParaRPr lang="hu-H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6,9%</a:t>
                      </a:r>
                      <a:endParaRPr lang="hu-HU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5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VCA-KP-1-2021/2 (gépjármű)</a:t>
                      </a:r>
                      <a:endParaRPr lang="hu-H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7 001 962 320</a:t>
                      </a:r>
                      <a:endParaRPr lang="hu-H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6 912 100 570</a:t>
                      </a:r>
                      <a:endParaRPr lang="hu-H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377 257 485</a:t>
                      </a:r>
                      <a:endParaRPr lang="hu-HU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5,4%</a:t>
                      </a:r>
                      <a:endParaRPr lang="hu-HU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5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VCA-KP-1-2021/3 (eszközbeszerzés)</a:t>
                      </a:r>
                      <a:endParaRPr lang="hu-H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6 844 490 061</a:t>
                      </a:r>
                      <a:endParaRPr lang="hu-H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6 813 391 769</a:t>
                      </a:r>
                      <a:endParaRPr lang="hu-H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319 529 756</a:t>
                      </a:r>
                      <a:endParaRPr lang="hu-HU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4,7%</a:t>
                      </a:r>
                      <a:endParaRPr lang="hu-HU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5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VCA-KP-1-2021/4 (programtámogatás)</a:t>
                      </a:r>
                      <a:endParaRPr lang="hu-H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11 537 281 020</a:t>
                      </a:r>
                      <a:endParaRPr lang="hu-H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11 499 661 820</a:t>
                      </a:r>
                      <a:endParaRPr lang="hu-H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1 066 162 110</a:t>
                      </a:r>
                      <a:endParaRPr lang="hu-HU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9,2%</a:t>
                      </a:r>
                      <a:endParaRPr lang="hu-HU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5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VCA-KP-1-2021/5 (kommunikációs támogatás)</a:t>
                      </a:r>
                      <a:endParaRPr lang="hu-H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13 464 154 618</a:t>
                      </a:r>
                      <a:endParaRPr lang="hu-H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13 461 784 618</a:t>
                      </a:r>
                      <a:endParaRPr lang="hu-H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2 203 457 141</a:t>
                      </a:r>
                      <a:endParaRPr lang="hu-HU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16,4%</a:t>
                      </a:r>
                      <a:endParaRPr lang="hu-HU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5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Összesen</a:t>
                      </a:r>
                      <a:endParaRPr lang="hu-H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45 093 678 856</a:t>
                      </a:r>
                      <a:endParaRPr lang="hu-H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44 680 575 971</a:t>
                      </a:r>
                      <a:endParaRPr lang="hu-H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4 400 000 </a:t>
                      </a:r>
                      <a:r>
                        <a:rPr lang="hu-HU" sz="1800" b="1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000</a:t>
                      </a:r>
                      <a:endParaRPr lang="hu-HU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9,8%</a:t>
                      </a:r>
                      <a:endParaRPr lang="hu-HU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30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585603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3600" b="1" dirty="0" smtClean="0">
                <a:solidFill>
                  <a:schemeClr val="tx1"/>
                </a:solidFill>
              </a:rPr>
              <a:t>VCA </a:t>
            </a:r>
            <a:r>
              <a:rPr lang="hu-HU" sz="3600" b="1" dirty="0">
                <a:solidFill>
                  <a:schemeClr val="tx1"/>
                </a:solidFill>
              </a:rPr>
              <a:t>2021 nyertesek (db) megyei bontás</a:t>
            </a:r>
            <a:endParaRPr lang="hu-HU" dirty="0">
              <a:solidFill>
                <a:schemeClr val="tx1"/>
              </a:solidFill>
            </a:endParaRPr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1216083"/>
              </p:ext>
            </p:extLst>
          </p:nvPr>
        </p:nvGraphicFramePr>
        <p:xfrm>
          <a:off x="467544" y="1939131"/>
          <a:ext cx="8208911" cy="4072013"/>
        </p:xfrm>
        <a:graphic>
          <a:graphicData uri="http://schemas.openxmlformats.org/drawingml/2006/table">
            <a:tbl>
              <a:tblPr/>
              <a:tblGrid>
                <a:gridCol w="3851919"/>
                <a:gridCol w="2020281"/>
                <a:gridCol w="1022311"/>
                <a:gridCol w="1314400"/>
              </a:tblGrid>
              <a:tr h="370183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Megyék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Elutasított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Nyertes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Végösszeg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0183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Bács-Kiskun megye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69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70183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Baranya megye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0183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Békés megye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0183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Borsod-Abaúj-Zemplén megye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0183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Budapest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1139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0183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Csongrád-Csanád megye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0183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Fejér megye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0183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Győr-Moson-Sopron megye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0183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Hajdú-Bihar megye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0183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Heves megye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31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687717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3600" b="1" dirty="0">
                <a:solidFill>
                  <a:schemeClr val="tx1"/>
                </a:solidFill>
              </a:rPr>
              <a:t>VCA 2021 nyertesek (db) megyei bontás</a:t>
            </a:r>
            <a:endParaRPr lang="hu-HU" dirty="0">
              <a:solidFill>
                <a:schemeClr val="tx1"/>
              </a:solidFill>
            </a:endParaRPr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8099123"/>
              </p:ext>
            </p:extLst>
          </p:nvPr>
        </p:nvGraphicFramePr>
        <p:xfrm>
          <a:off x="467544" y="1939127"/>
          <a:ext cx="8208911" cy="4298184"/>
        </p:xfrm>
        <a:graphic>
          <a:graphicData uri="http://schemas.openxmlformats.org/drawingml/2006/table">
            <a:tbl>
              <a:tblPr/>
              <a:tblGrid>
                <a:gridCol w="4248472"/>
                <a:gridCol w="1563189"/>
                <a:gridCol w="1011772"/>
                <a:gridCol w="1385478"/>
              </a:tblGrid>
              <a:tr h="390744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Megyék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Elutasított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Nyertes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Végösszeg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90744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Jász-Nagykun-Szolnok megye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90744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Komárom-Esztergom megye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0744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Nógrád megye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0744">
                <a:tc>
                  <a:txBody>
                    <a:bodyPr/>
                    <a:lstStyle/>
                    <a:p>
                      <a:pPr algn="l" fontAlgn="b"/>
                      <a:r>
                        <a:rPr lang="hu-H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Pest megye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0744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Somogy megye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0744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Szabolcs-Szatmár-Bereg megye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0744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Tolna megye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0744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Vas megye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0744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Veszprém megye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0744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Zala megye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32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29953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600" b="1" dirty="0">
                <a:solidFill>
                  <a:schemeClr val="tx1"/>
                </a:solidFill>
              </a:rPr>
              <a:t>M</a:t>
            </a:r>
            <a:r>
              <a:rPr lang="hu-HU" sz="3600" b="1" dirty="0" smtClean="0">
                <a:solidFill>
                  <a:schemeClr val="tx1"/>
                </a:solidFill>
              </a:rPr>
              <a:t>egyei összesítő (forint) 2021-ben</a:t>
            </a:r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400" dirty="0" smtClean="0">
                <a:latin typeface="+mj-lt"/>
              </a:rPr>
              <a:t>NEA egyszerűsített támogatás:</a:t>
            </a:r>
            <a:r>
              <a:rPr lang="hu-HU" sz="2400" dirty="0">
                <a:latin typeface="+mj-lt"/>
              </a:rPr>
              <a:t> </a:t>
            </a:r>
            <a:r>
              <a:rPr lang="hu-HU" sz="2400" dirty="0" smtClean="0">
                <a:latin typeface="+mj-lt"/>
              </a:rPr>
              <a:t>                52.753.480 Ft</a:t>
            </a:r>
          </a:p>
          <a:p>
            <a:r>
              <a:rPr lang="hu-HU" sz="2400" dirty="0" smtClean="0">
                <a:latin typeface="+mj-lt"/>
              </a:rPr>
              <a:t>NEA összevont támogatás:</a:t>
            </a:r>
            <a:r>
              <a:rPr lang="hu-HU" sz="2400" dirty="0">
                <a:latin typeface="+mj-lt"/>
              </a:rPr>
              <a:t> </a:t>
            </a:r>
            <a:r>
              <a:rPr lang="hu-HU" sz="2400" dirty="0" smtClean="0">
                <a:latin typeface="+mj-lt"/>
              </a:rPr>
              <a:t>                      482.081.974 </a:t>
            </a:r>
            <a:r>
              <a:rPr lang="hu-HU" sz="2400" dirty="0">
                <a:latin typeface="+mj-lt"/>
              </a:rPr>
              <a:t>Ft </a:t>
            </a:r>
            <a:endParaRPr lang="hu-HU" sz="2400" dirty="0" smtClean="0">
              <a:latin typeface="+mj-lt"/>
            </a:endParaRPr>
          </a:p>
          <a:p>
            <a:r>
              <a:rPr lang="hu-HU" sz="2400" dirty="0" smtClean="0">
                <a:latin typeface="+mj-lt"/>
              </a:rPr>
              <a:t>NEA normatív támogatás:</a:t>
            </a:r>
            <a:r>
              <a:rPr lang="hu-HU" sz="2400" dirty="0">
                <a:latin typeface="+mj-lt"/>
              </a:rPr>
              <a:t> </a:t>
            </a:r>
            <a:r>
              <a:rPr lang="hu-HU" sz="2400" dirty="0" smtClean="0">
                <a:latin typeface="+mj-lt"/>
              </a:rPr>
              <a:t>                         39.136.805  Ft</a:t>
            </a:r>
          </a:p>
          <a:p>
            <a:r>
              <a:rPr lang="hu-HU" sz="2400" dirty="0" smtClean="0">
                <a:latin typeface="+mj-lt"/>
              </a:rPr>
              <a:t>Falusi Civil Alap:</a:t>
            </a:r>
            <a:r>
              <a:rPr lang="hu-HU" sz="2400" dirty="0">
                <a:solidFill>
                  <a:srgbClr val="000000"/>
                </a:solidFill>
                <a:latin typeface="+mj-lt"/>
              </a:rPr>
              <a:t> </a:t>
            </a:r>
            <a:r>
              <a:rPr lang="hu-HU" sz="2400" dirty="0" smtClean="0">
                <a:solidFill>
                  <a:srgbClr val="000000"/>
                </a:solidFill>
                <a:latin typeface="+mj-lt"/>
              </a:rPr>
              <a:t>                                         320.357.063 Ft</a:t>
            </a:r>
            <a:endParaRPr lang="hu-HU" sz="2400" dirty="0" smtClean="0">
              <a:latin typeface="+mj-lt"/>
            </a:endParaRPr>
          </a:p>
          <a:p>
            <a:r>
              <a:rPr lang="hu-HU" sz="2400" dirty="0" smtClean="0">
                <a:latin typeface="+mj-lt"/>
              </a:rPr>
              <a:t>Városi Civil Alap:                                          558.535.640 Ft</a:t>
            </a:r>
          </a:p>
          <a:p>
            <a:pPr marL="0" indent="0">
              <a:buNone/>
            </a:pPr>
            <a:r>
              <a:rPr lang="hu-HU" sz="2800" b="1" u="sng" dirty="0" smtClean="0">
                <a:latin typeface="+mj-lt"/>
              </a:rPr>
              <a:t>Összesen:                                          1.452.864.962 Ft</a:t>
            </a:r>
            <a:endParaRPr lang="hu-HU" sz="2800" b="1" u="sng" dirty="0">
              <a:latin typeface="+mj-lt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33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129755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200" b="1" dirty="0" smtClean="0">
                <a:solidFill>
                  <a:schemeClr val="tx1"/>
                </a:solidFill>
              </a:rPr>
              <a:t>Összefoglaló a NEA rendelet 2021. évi legfontosabb módosításairól</a:t>
            </a:r>
            <a:endParaRPr lang="hu-HU" sz="3200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dirty="0" smtClean="0">
                <a:latin typeface="+mj-lt"/>
              </a:rPr>
              <a:t>A </a:t>
            </a:r>
            <a:r>
              <a:rPr lang="hu-HU" sz="2400" b="1" dirty="0">
                <a:latin typeface="+mj-lt"/>
              </a:rPr>
              <a:t>Miniszterelnökséget vezető miniszter 11/2021. (IX. 17.) </a:t>
            </a:r>
            <a:r>
              <a:rPr lang="hu-HU" sz="2400" b="1" dirty="0" err="1">
                <a:latin typeface="+mj-lt"/>
              </a:rPr>
              <a:t>MvM</a:t>
            </a:r>
            <a:r>
              <a:rPr lang="hu-HU" sz="2400" b="1" dirty="0">
                <a:latin typeface="+mj-lt"/>
              </a:rPr>
              <a:t> rendelete a Nemzeti Együttműködési Alappal kapcsolatos egyes kérdésekről szóló 5/2012. (II. 16.) KIM rendelet módosításáról</a:t>
            </a:r>
          </a:p>
          <a:p>
            <a:pPr marL="0" indent="0">
              <a:buNone/>
            </a:pPr>
            <a:endParaRPr lang="hu-HU" sz="2400" dirty="0">
              <a:latin typeface="+mj-lt"/>
            </a:endParaRPr>
          </a:p>
          <a:p>
            <a:pPr marL="457200" indent="-457200">
              <a:buFont typeface="+mj-lt"/>
              <a:buAutoNum type="arabicPeriod"/>
            </a:pPr>
            <a:r>
              <a:rPr lang="hu-HU" sz="2400" dirty="0" smtClean="0">
                <a:latin typeface="+mj-lt"/>
              </a:rPr>
              <a:t>Az </a:t>
            </a:r>
            <a:r>
              <a:rPr lang="hu-HU" sz="2400" dirty="0">
                <a:latin typeface="+mj-lt"/>
              </a:rPr>
              <a:t>egyszerűsített támogatás összegének megemelése </a:t>
            </a:r>
            <a:r>
              <a:rPr lang="hu-HU" sz="2400" dirty="0" smtClean="0">
                <a:latin typeface="+mj-lt"/>
              </a:rPr>
              <a:t>300 e forintról 350 e forintra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dirty="0" smtClean="0">
                <a:latin typeface="+mj-lt"/>
              </a:rPr>
              <a:t>Új egyszerűsített forma 150 e forint összeggel az összevont kategórián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dirty="0" smtClean="0">
                <a:latin typeface="+mj-lt"/>
              </a:rPr>
              <a:t>Az MFP támogatások nem számítanak bele az egyszerűsített támogatás 5 millió forintos határértékébe.</a:t>
            </a:r>
          </a:p>
          <a:p>
            <a:pPr marL="457200" indent="-457200">
              <a:buFont typeface="+mj-lt"/>
              <a:buAutoNum type="arabicPeriod"/>
            </a:pPr>
            <a:endParaRPr lang="hu-HU" sz="2200" dirty="0" smtClean="0">
              <a:latin typeface="+mj-lt"/>
            </a:endParaRPr>
          </a:p>
          <a:p>
            <a:pPr lvl="0"/>
            <a:endParaRPr lang="hu-HU" sz="2400" dirty="0">
              <a:latin typeface="+mj-lt"/>
            </a:endParaRPr>
          </a:p>
          <a:p>
            <a:endParaRPr lang="hu-HU" b="1" dirty="0" smtClean="0"/>
          </a:p>
          <a:p>
            <a:endParaRPr lang="hu-HU" dirty="0">
              <a:latin typeface="+mj-lt"/>
            </a:endParaRPr>
          </a:p>
          <a:p>
            <a:pPr lvl="0"/>
            <a:endParaRPr lang="hu-HU" dirty="0">
              <a:latin typeface="+mj-lt"/>
            </a:endParaRP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34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810557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21550" y="1700808"/>
            <a:ext cx="8100900" cy="1279792"/>
          </a:xfrm>
        </p:spPr>
        <p:txBody>
          <a:bodyPr>
            <a:normAutofit/>
          </a:bodyPr>
          <a:lstStyle/>
          <a:p>
            <a:pPr algn="ctr"/>
            <a:r>
              <a:rPr lang="hu-HU" sz="3900" b="1" dirty="0" smtClean="0">
                <a:solidFill>
                  <a:schemeClr val="tx1"/>
                </a:solidFill>
                <a:latin typeface="Palatino Linotype" pitchFamily="18" charset="0"/>
              </a:rPr>
              <a:t>Köszönöm megtisztelő figyelmüket!</a:t>
            </a:r>
            <a:endParaRPr lang="hu-HU" sz="3900" b="1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35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7024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solidFill>
                  <a:schemeClr val="tx1"/>
                </a:solidFill>
              </a:rPr>
              <a:t>Egyszerűsített támogatás</a:t>
            </a: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hu-HU" dirty="0"/>
              <a:t>A</a:t>
            </a:r>
            <a:r>
              <a:rPr lang="hu-HU" dirty="0" smtClean="0"/>
              <a:t> </a:t>
            </a:r>
            <a:r>
              <a:rPr lang="hu-HU" b="1" dirty="0"/>
              <a:t>helyi vagy területi hatókörű </a:t>
            </a:r>
            <a:r>
              <a:rPr lang="hu-HU" dirty="0"/>
              <a:t>civil szervezetek egyszerűsített támogatása, amelyet a civil szervezet alapcél szerinti tevékenységéhez kapcsolódó költségeinek fedezésére </a:t>
            </a:r>
            <a:r>
              <a:rPr lang="hu-HU" dirty="0" smtClean="0"/>
              <a:t>fordít. </a:t>
            </a:r>
          </a:p>
          <a:p>
            <a:pPr lvl="0"/>
            <a:r>
              <a:rPr lang="hu-HU" b="1" u="sng" dirty="0" smtClean="0"/>
              <a:t>Jogosultsági </a:t>
            </a:r>
            <a:r>
              <a:rPr lang="hu-HU" b="1" u="sng" dirty="0"/>
              <a:t>alapon, beérkezési sorrendben </a:t>
            </a:r>
            <a:r>
              <a:rPr lang="hu-HU" dirty="0"/>
              <a:t>a támogatási keret kimerüléséig </a:t>
            </a:r>
            <a:r>
              <a:rPr lang="hu-HU" dirty="0" smtClean="0"/>
              <a:t>biztosítandó.</a:t>
            </a:r>
            <a:endParaRPr lang="hu-HU" dirty="0"/>
          </a:p>
          <a:p>
            <a:pPr lvl="0"/>
            <a:r>
              <a:rPr lang="hu-HU" dirty="0" smtClean="0"/>
              <a:t>Az </a:t>
            </a:r>
            <a:r>
              <a:rPr lang="hu-HU" dirty="0"/>
              <a:t>egyszerűsített támogatás esetén </a:t>
            </a:r>
            <a:r>
              <a:rPr lang="hu-HU" dirty="0" smtClean="0"/>
              <a:t>az </a:t>
            </a:r>
            <a:r>
              <a:rPr lang="hu-HU" dirty="0"/>
              <a:t>Alapkezelő </a:t>
            </a:r>
            <a:r>
              <a:rPr lang="hu-HU" dirty="0" smtClean="0"/>
              <a:t>támogatói </a:t>
            </a:r>
            <a:r>
              <a:rPr lang="hu-HU" dirty="0"/>
              <a:t>okiratot bocsát ki.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73262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u-HU" sz="4400" b="1" dirty="0" smtClean="0">
                <a:solidFill>
                  <a:schemeClr val="tx1"/>
                </a:solidFill>
              </a:rPr>
              <a:t>Az egyszerűsített támogatás feltételei </a:t>
            </a:r>
            <a:endParaRPr lang="hu-HU" sz="4400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b="1" dirty="0" smtClean="0"/>
              <a:t>Helyi </a:t>
            </a:r>
            <a:r>
              <a:rPr lang="hu-HU" b="1" dirty="0"/>
              <a:t>vagy területi hatókörű </a:t>
            </a:r>
            <a:r>
              <a:rPr lang="hu-HU" dirty="0" smtClean="0"/>
              <a:t>civil szervezet</a:t>
            </a:r>
          </a:p>
          <a:p>
            <a:r>
              <a:rPr lang="hu-HU" dirty="0" smtClean="0"/>
              <a:t>A megelőző </a:t>
            </a:r>
            <a:r>
              <a:rPr lang="hu-HU" b="1" dirty="0"/>
              <a:t>két évben számviteli beszámolóval </a:t>
            </a:r>
            <a:r>
              <a:rPr lang="hu-HU" b="1" dirty="0" smtClean="0"/>
              <a:t>kell </a:t>
            </a:r>
            <a:r>
              <a:rPr lang="hu-HU" dirty="0" smtClean="0"/>
              <a:t>rendelkeznie a szervezetnek, </a:t>
            </a:r>
            <a:endParaRPr lang="hu-HU" dirty="0"/>
          </a:p>
          <a:p>
            <a:r>
              <a:rPr lang="hu-HU" u="sng" dirty="0"/>
              <a:t>megelőző két üzleti évben </a:t>
            </a:r>
            <a:r>
              <a:rPr lang="hu-HU" b="1" u="sng" dirty="0"/>
              <a:t>bevétele egyik évben sem </a:t>
            </a:r>
            <a:r>
              <a:rPr lang="hu-HU" b="1" u="sng" dirty="0" smtClean="0"/>
              <a:t>érheti </a:t>
            </a:r>
            <a:r>
              <a:rPr lang="hu-HU" b="1" u="sng" dirty="0"/>
              <a:t>el </a:t>
            </a:r>
            <a:r>
              <a:rPr lang="hu-HU" u="sng" dirty="0"/>
              <a:t>az </a:t>
            </a:r>
            <a:r>
              <a:rPr lang="hu-HU" b="1" u="sng" dirty="0"/>
              <a:t>ötmillió forintot</a:t>
            </a:r>
            <a:r>
              <a:rPr lang="hu-HU" dirty="0"/>
              <a:t>, és </a:t>
            </a:r>
          </a:p>
          <a:p>
            <a:r>
              <a:rPr lang="hu-HU" b="1" dirty="0"/>
              <a:t>nem </a:t>
            </a:r>
            <a:r>
              <a:rPr lang="hu-HU" b="1" dirty="0" smtClean="0"/>
              <a:t>nyújtottak </a:t>
            </a:r>
            <a:r>
              <a:rPr lang="hu-HU" b="1" dirty="0"/>
              <a:t>be az adott költségvetési évben </a:t>
            </a:r>
            <a:r>
              <a:rPr lang="hu-HU" b="1" dirty="0" smtClean="0"/>
              <a:t>összevont támogatásra </a:t>
            </a:r>
            <a:r>
              <a:rPr lang="hu-HU" b="1" dirty="0"/>
              <a:t>igényt. </a:t>
            </a:r>
          </a:p>
          <a:p>
            <a:r>
              <a:rPr lang="hu-HU" dirty="0"/>
              <a:t>A keret kimerüléséig, </a:t>
            </a:r>
            <a:r>
              <a:rPr lang="hu-HU" dirty="0" smtClean="0"/>
              <a:t>jogosultsági alapon, beérkezési </a:t>
            </a:r>
            <a:r>
              <a:rPr lang="hu-HU" dirty="0"/>
              <a:t>sorrendben az érvényes támogatási igények kielégíthetőek. </a:t>
            </a:r>
            <a:endParaRPr lang="hu-HU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69427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600" b="1" dirty="0" smtClean="0">
                <a:solidFill>
                  <a:schemeClr val="tx1"/>
                </a:solidFill>
              </a:rPr>
              <a:t>Az egyszerűsített támogatás összege és biztosításának módja</a:t>
            </a:r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támogatás </a:t>
            </a:r>
            <a:r>
              <a:rPr lang="hu-HU" b="1" u="sng" dirty="0"/>
              <a:t>önrész nélkül</a:t>
            </a:r>
            <a:r>
              <a:rPr lang="hu-HU" dirty="0"/>
              <a:t>, </a:t>
            </a:r>
            <a:r>
              <a:rPr lang="hu-HU" b="1" u="sng" dirty="0"/>
              <a:t>támogatási előlegként</a:t>
            </a:r>
            <a:r>
              <a:rPr lang="hu-HU" dirty="0"/>
              <a:t>, </a:t>
            </a:r>
            <a:r>
              <a:rPr lang="hu-HU" b="1" u="sng" dirty="0"/>
              <a:t>vissza nem térítendő </a:t>
            </a:r>
            <a:r>
              <a:rPr lang="hu-HU" b="1" u="sng" dirty="0" smtClean="0"/>
              <a:t>támogatásként </a:t>
            </a:r>
            <a:r>
              <a:rPr lang="hu-HU" dirty="0" smtClean="0"/>
              <a:t>biztosítandó</a:t>
            </a:r>
            <a:endParaRPr lang="hu-HU" dirty="0"/>
          </a:p>
          <a:p>
            <a:r>
              <a:rPr lang="hu-HU" dirty="0" smtClean="0"/>
              <a:t>Az </a:t>
            </a:r>
            <a:r>
              <a:rPr lang="hu-HU" dirty="0"/>
              <a:t>egyszerűsített támogatás keretében a támogatási igényben jelzett, de </a:t>
            </a:r>
            <a:r>
              <a:rPr lang="hu-HU" u="sng" dirty="0" smtClean="0"/>
              <a:t>legfeljebb 300.000 Ft összegű </a:t>
            </a:r>
            <a:r>
              <a:rPr lang="hu-HU" u="sng" dirty="0"/>
              <a:t>támogatás </a:t>
            </a:r>
            <a:r>
              <a:rPr lang="hu-HU" dirty="0" smtClean="0"/>
              <a:t>nyújtható. </a:t>
            </a:r>
          </a:p>
          <a:p>
            <a:r>
              <a:rPr lang="hu-HU" b="1" dirty="0" smtClean="0"/>
              <a:t>NEA 2022-ben már 350.000 Ft lesz</a:t>
            </a:r>
            <a:r>
              <a:rPr lang="hu-HU" dirty="0" smtClean="0"/>
              <a:t> </a:t>
            </a:r>
            <a:r>
              <a:rPr lang="hu-HU" dirty="0"/>
              <a:t>az az ilyen módon </a:t>
            </a:r>
            <a:r>
              <a:rPr lang="hu-HU" dirty="0" smtClean="0"/>
              <a:t>elnyerhető összeg.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15981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200" b="1" dirty="0">
                <a:solidFill>
                  <a:schemeClr val="tx1"/>
                </a:solidFill>
              </a:rPr>
              <a:t>Az egyszerűsített támogatás felhasználása</a:t>
            </a:r>
            <a:endParaRPr lang="hu-HU" sz="3200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civil szervezet kizárólag az </a:t>
            </a:r>
            <a:r>
              <a:rPr lang="hu-HU" u="sng" dirty="0"/>
              <a:t>alapcél szerinti tevékenységéhez kapcsolódó költségeinek fedezésére</a:t>
            </a:r>
            <a:r>
              <a:rPr lang="hu-HU" dirty="0"/>
              <a:t> fordíthatja.</a:t>
            </a:r>
          </a:p>
          <a:p>
            <a:r>
              <a:rPr lang="hu-HU" dirty="0"/>
              <a:t>Tehát ez lehet a civil szervezet működési (bérleti díj, rezsi…) és szakmai (program, rendezvény…) költsége is.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01250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hu-HU" sz="3200" b="1" dirty="0" smtClean="0">
                <a:solidFill>
                  <a:schemeClr val="tx1"/>
                </a:solidFill>
              </a:rPr>
              <a:t>Az egyszerűsített támogatás országos </a:t>
            </a:r>
            <a:br>
              <a:rPr lang="hu-HU" sz="3200" b="1" dirty="0" smtClean="0">
                <a:solidFill>
                  <a:schemeClr val="tx1"/>
                </a:solidFill>
              </a:rPr>
            </a:br>
            <a:r>
              <a:rPr lang="hu-HU" sz="3200" b="1" dirty="0" smtClean="0">
                <a:solidFill>
                  <a:schemeClr val="tx1"/>
                </a:solidFill>
              </a:rPr>
              <a:t>tapasztalatai </a:t>
            </a:r>
            <a:br>
              <a:rPr lang="hu-HU" sz="3200" b="1" dirty="0" smtClean="0">
                <a:solidFill>
                  <a:schemeClr val="tx1"/>
                </a:solidFill>
              </a:rPr>
            </a:br>
            <a:r>
              <a:rPr lang="hu-HU" sz="3200" dirty="0" smtClean="0">
                <a:solidFill>
                  <a:schemeClr val="tx1"/>
                </a:solidFill>
              </a:rPr>
              <a:t>NEA 2019 – NEA 2020 – </a:t>
            </a:r>
            <a:r>
              <a:rPr lang="hu-HU" sz="3200" b="1" dirty="0" smtClean="0">
                <a:solidFill>
                  <a:schemeClr val="tx1"/>
                </a:solidFill>
              </a:rPr>
              <a:t>NEA 2021</a:t>
            </a:r>
            <a:endParaRPr lang="hu-HU" sz="3200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1785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b="1" u="sng" dirty="0" smtClean="0">
                <a:latin typeface="+mj-lt"/>
              </a:rPr>
              <a:t>2019</a:t>
            </a:r>
          </a:p>
          <a:p>
            <a:r>
              <a:rPr lang="hu-HU" dirty="0" smtClean="0">
                <a:latin typeface="+mj-lt"/>
              </a:rPr>
              <a:t>Beérkezett</a:t>
            </a:r>
            <a:r>
              <a:rPr lang="hu-HU" dirty="0" smtClean="0"/>
              <a:t> </a:t>
            </a:r>
            <a:r>
              <a:rPr lang="hu-HU" dirty="0"/>
              <a:t>pályázatok </a:t>
            </a:r>
            <a:r>
              <a:rPr lang="hu-HU" dirty="0" smtClean="0"/>
              <a:t>száma</a:t>
            </a:r>
            <a:r>
              <a:rPr lang="hu-HU" dirty="0" smtClean="0">
                <a:latin typeface="+mj-lt"/>
              </a:rPr>
              <a:t>: 2491db</a:t>
            </a:r>
          </a:p>
          <a:p>
            <a:r>
              <a:rPr lang="hu-HU" dirty="0" smtClean="0">
                <a:latin typeface="+mj-lt"/>
              </a:rPr>
              <a:t>Nyertes pályázatok száma: 2237 db</a:t>
            </a:r>
          </a:p>
          <a:p>
            <a:r>
              <a:rPr lang="hu-HU" dirty="0" smtClean="0">
                <a:latin typeface="+mj-lt"/>
              </a:rPr>
              <a:t>Nyertes </a:t>
            </a:r>
            <a:r>
              <a:rPr lang="hu-HU" dirty="0">
                <a:latin typeface="+mj-lt"/>
              </a:rPr>
              <a:t>p</a:t>
            </a:r>
            <a:r>
              <a:rPr lang="hu-HU" dirty="0" smtClean="0">
                <a:latin typeface="+mj-lt"/>
              </a:rPr>
              <a:t>ályázatok összege: 445.174.815 Ft</a:t>
            </a:r>
          </a:p>
          <a:p>
            <a:pPr marL="0" indent="0">
              <a:buNone/>
            </a:pPr>
            <a:r>
              <a:rPr lang="hu-HU" b="1" u="sng" dirty="0" smtClean="0">
                <a:latin typeface="+mj-lt"/>
              </a:rPr>
              <a:t>2020</a:t>
            </a:r>
          </a:p>
          <a:p>
            <a:r>
              <a:rPr lang="hu-HU" dirty="0" smtClean="0">
                <a:latin typeface="+mj-lt"/>
              </a:rPr>
              <a:t>Beérkezett: 3012 </a:t>
            </a:r>
          </a:p>
          <a:p>
            <a:r>
              <a:rPr lang="hu-HU" dirty="0" smtClean="0">
                <a:latin typeface="+mj-lt"/>
              </a:rPr>
              <a:t>Nyertes pályázatok száma: 2.799 db</a:t>
            </a:r>
            <a:r>
              <a:rPr lang="hu-HU" dirty="0">
                <a:latin typeface="+mj-lt"/>
              </a:rPr>
              <a:t> </a:t>
            </a:r>
            <a:endParaRPr lang="hu-HU" dirty="0" smtClean="0">
              <a:latin typeface="+mj-lt"/>
            </a:endParaRPr>
          </a:p>
          <a:p>
            <a:r>
              <a:rPr lang="hu-HU" dirty="0" smtClean="0">
                <a:latin typeface="+mj-lt"/>
              </a:rPr>
              <a:t>Nyertes </a:t>
            </a:r>
            <a:r>
              <a:rPr lang="hu-HU" dirty="0">
                <a:latin typeface="+mj-lt"/>
              </a:rPr>
              <a:t>pályázatok összege: </a:t>
            </a:r>
            <a:r>
              <a:rPr lang="hu-HU" dirty="0" smtClean="0">
                <a:latin typeface="+mj-lt"/>
              </a:rPr>
              <a:t>558.200.548 Ft </a:t>
            </a:r>
          </a:p>
          <a:p>
            <a:r>
              <a:rPr lang="hu-HU" b="1" u="sng" dirty="0" smtClean="0">
                <a:latin typeface="+mj-lt"/>
              </a:rPr>
              <a:t>2021</a:t>
            </a:r>
          </a:p>
          <a:p>
            <a:r>
              <a:rPr lang="hu-HU" b="1" dirty="0" smtClean="0"/>
              <a:t>Beérkezett</a:t>
            </a:r>
            <a:r>
              <a:rPr lang="hu-HU" b="1" dirty="0"/>
              <a:t>: </a:t>
            </a:r>
            <a:r>
              <a:rPr lang="hu-HU" b="1" dirty="0" smtClean="0"/>
              <a:t>4020 </a:t>
            </a:r>
            <a:r>
              <a:rPr lang="hu-HU" b="1" dirty="0"/>
              <a:t>(+ </a:t>
            </a:r>
            <a:r>
              <a:rPr lang="hu-HU" b="1" dirty="0" smtClean="0"/>
              <a:t>33,5%)</a:t>
            </a:r>
            <a:endParaRPr lang="hu-HU" b="1" dirty="0"/>
          </a:p>
          <a:p>
            <a:r>
              <a:rPr lang="hu-HU" b="1" dirty="0"/>
              <a:t>Nyertes pályázatok száma: </a:t>
            </a:r>
            <a:r>
              <a:rPr lang="hu-HU" b="1" dirty="0" smtClean="0"/>
              <a:t>3.603 </a:t>
            </a:r>
            <a:r>
              <a:rPr lang="hu-HU" b="1" dirty="0"/>
              <a:t>db (+ </a:t>
            </a:r>
            <a:r>
              <a:rPr lang="hu-HU" b="1" dirty="0" smtClean="0"/>
              <a:t>28,7%) </a:t>
            </a:r>
            <a:endParaRPr lang="hu-HU" b="1" dirty="0"/>
          </a:p>
          <a:p>
            <a:r>
              <a:rPr lang="hu-HU" b="1" dirty="0" smtClean="0"/>
              <a:t>Nyertes </a:t>
            </a:r>
            <a:r>
              <a:rPr lang="hu-HU" b="1" dirty="0"/>
              <a:t>pályázatok összege: </a:t>
            </a:r>
            <a:r>
              <a:rPr lang="hu-HU" b="1" dirty="0" smtClean="0"/>
              <a:t>1.069.861.000 Ft (+91,6%)</a:t>
            </a:r>
            <a:endParaRPr lang="hu-HU" b="1" dirty="0"/>
          </a:p>
          <a:p>
            <a:pPr marL="0" indent="0">
              <a:buNone/>
            </a:pPr>
            <a:endParaRPr lang="hu-HU" b="1" dirty="0">
              <a:latin typeface="+mj-lt"/>
            </a:endParaRPr>
          </a:p>
          <a:p>
            <a:pPr marL="0" indent="0">
              <a:buNone/>
            </a:pP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97938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u-HU" sz="3600" b="1" dirty="0" smtClean="0">
                <a:solidFill>
                  <a:schemeClr val="tx1"/>
                </a:solidFill>
              </a:rPr>
              <a:t>Elkövetett hibák, azaz miért nem nyertem az egyszerűsített pályázaton? </a:t>
            </a:r>
            <a:r>
              <a:rPr lang="hu-HU" sz="2800" dirty="0" smtClean="0">
                <a:solidFill>
                  <a:schemeClr val="tx1"/>
                </a:solidFill>
              </a:rPr>
              <a:t>(417 db)</a:t>
            </a:r>
            <a:endParaRPr lang="hu-HU" sz="2800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i="1" dirty="0" smtClean="0"/>
              <a:t>„</a:t>
            </a:r>
            <a:r>
              <a:rPr lang="hu-HU" i="1" dirty="0" smtClean="0">
                <a:latin typeface="+mj-lt"/>
              </a:rPr>
              <a:t>A </a:t>
            </a:r>
            <a:r>
              <a:rPr lang="hu-HU" b="1" i="1" dirty="0">
                <a:latin typeface="+mj-lt"/>
              </a:rPr>
              <a:t>pályázó utolsó két lezárt üzleti évről</a:t>
            </a:r>
            <a:r>
              <a:rPr lang="hu-HU" i="1" dirty="0">
                <a:latin typeface="+mj-lt"/>
              </a:rPr>
              <a:t> (2018. és 2019.) szóló számviteli beszámolóval igazolt összes éves bevétele egyik vagy mindkét év vonatkozásában </a:t>
            </a:r>
            <a:r>
              <a:rPr lang="hu-HU" b="1" i="1" u="sng" dirty="0">
                <a:latin typeface="+mj-lt"/>
              </a:rPr>
              <a:t>elérte vagy meghaladta az 5 millió Ft-ot</a:t>
            </a:r>
            <a:r>
              <a:rPr lang="hu-HU" i="1" dirty="0" smtClean="0">
                <a:latin typeface="+mj-lt"/>
              </a:rPr>
              <a:t>.”</a:t>
            </a:r>
          </a:p>
          <a:p>
            <a:pPr marL="0" indent="0">
              <a:buNone/>
            </a:pPr>
            <a:r>
              <a:rPr lang="hu-HU" dirty="0" smtClean="0">
                <a:latin typeface="+mj-lt"/>
              </a:rPr>
              <a:t>      </a:t>
            </a:r>
            <a:r>
              <a:rPr lang="hu-HU" b="1" dirty="0" smtClean="0">
                <a:latin typeface="+mj-lt"/>
              </a:rPr>
              <a:t>Ebből következett </a:t>
            </a:r>
            <a:r>
              <a:rPr lang="hu-HU" b="1" dirty="0">
                <a:latin typeface="+mj-lt"/>
              </a:rPr>
              <a:t>az összes elutasítás </a:t>
            </a:r>
            <a:r>
              <a:rPr lang="hu-HU" b="1" dirty="0" smtClean="0">
                <a:latin typeface="+mj-lt"/>
              </a:rPr>
              <a:t>73%-a (303 db)!</a:t>
            </a:r>
          </a:p>
          <a:p>
            <a:r>
              <a:rPr lang="hu-HU" dirty="0">
                <a:latin typeface="+mj-lt"/>
              </a:rPr>
              <a:t> A </a:t>
            </a:r>
            <a:r>
              <a:rPr lang="hu-HU" dirty="0" err="1">
                <a:latin typeface="+mj-lt"/>
              </a:rPr>
              <a:t>NIR-ben</a:t>
            </a:r>
            <a:r>
              <a:rPr lang="hu-HU" dirty="0">
                <a:latin typeface="+mj-lt"/>
              </a:rPr>
              <a:t> vagy az Országos Bírósági Hivatal honlapján nem érhető el az utolsó két lezárt üzleti évről szóló (2018. és 2019. év) </a:t>
            </a:r>
            <a:r>
              <a:rPr lang="hu-HU" b="1" u="sng" dirty="0">
                <a:latin typeface="+mj-lt"/>
              </a:rPr>
              <a:t>számviteli beszámoló </a:t>
            </a:r>
            <a:r>
              <a:rPr lang="hu-HU" dirty="0">
                <a:latin typeface="+mj-lt"/>
              </a:rPr>
              <a:t>vagy a letétbe helyezést igazoló dokumentum. </a:t>
            </a:r>
          </a:p>
          <a:p>
            <a:r>
              <a:rPr lang="hu-HU" dirty="0" smtClean="0">
                <a:latin typeface="+mj-lt"/>
              </a:rPr>
              <a:t>Az </a:t>
            </a:r>
            <a:r>
              <a:rPr lang="hu-HU" b="1" dirty="0">
                <a:latin typeface="+mj-lt"/>
              </a:rPr>
              <a:t>adatvédelmi nyilatkozat </a:t>
            </a:r>
            <a:r>
              <a:rPr lang="hu-HU" dirty="0">
                <a:latin typeface="+mj-lt"/>
              </a:rPr>
              <a:t>– megfelelően kitöltve és a képviselő által aláírva – elektronikusan nem került </a:t>
            </a:r>
            <a:r>
              <a:rPr lang="hu-HU" dirty="0" smtClean="0">
                <a:latin typeface="+mj-lt"/>
              </a:rPr>
              <a:t>csatolásra</a:t>
            </a:r>
          </a:p>
          <a:p>
            <a:r>
              <a:rPr lang="hu-HU" b="1" dirty="0">
                <a:latin typeface="+mj-lt"/>
              </a:rPr>
              <a:t>A támogatási igényt benyújtó személy nem jogosult </a:t>
            </a:r>
            <a:r>
              <a:rPr lang="hu-HU" dirty="0">
                <a:latin typeface="+mj-lt"/>
              </a:rPr>
              <a:t>a szervezet képviseletére. </a:t>
            </a:r>
            <a:r>
              <a:rPr lang="hu-HU" dirty="0" smtClean="0">
                <a:latin typeface="+mj-lt"/>
              </a:rPr>
              <a:t>(Pl. </a:t>
            </a:r>
            <a:r>
              <a:rPr lang="hu-HU" dirty="0">
                <a:latin typeface="+mj-lt"/>
              </a:rPr>
              <a:t>a</a:t>
            </a:r>
            <a:r>
              <a:rPr lang="hu-HU" dirty="0" smtClean="0">
                <a:latin typeface="+mj-lt"/>
              </a:rPr>
              <a:t> </a:t>
            </a:r>
            <a:r>
              <a:rPr lang="hu-HU" dirty="0" err="1">
                <a:latin typeface="+mj-lt"/>
              </a:rPr>
              <a:t>NIR-ben</a:t>
            </a:r>
            <a:r>
              <a:rPr lang="hu-HU" dirty="0">
                <a:latin typeface="+mj-lt"/>
              </a:rPr>
              <a:t> feltüntetett törvényes képviselő eltér az Országos Bírósági Hivatal közhiteles nyilvántartásában megadottaktól</a:t>
            </a:r>
            <a:r>
              <a:rPr lang="hu-HU" dirty="0" smtClean="0">
                <a:latin typeface="+mj-lt"/>
              </a:rPr>
              <a:t>.)</a:t>
            </a:r>
          </a:p>
          <a:p>
            <a:r>
              <a:rPr lang="hu-HU" dirty="0" smtClean="0">
                <a:latin typeface="+mj-lt"/>
              </a:rPr>
              <a:t>A </a:t>
            </a:r>
            <a:r>
              <a:rPr lang="hu-HU" b="1" dirty="0">
                <a:latin typeface="+mj-lt"/>
              </a:rPr>
              <a:t>kötelező nyilatkozatok </a:t>
            </a:r>
            <a:r>
              <a:rPr lang="hu-HU" dirty="0">
                <a:latin typeface="+mj-lt"/>
              </a:rPr>
              <a:t>nem kerültek </a:t>
            </a:r>
            <a:r>
              <a:rPr lang="hu-HU" dirty="0" smtClean="0">
                <a:latin typeface="+mj-lt"/>
              </a:rPr>
              <a:t>kitöltésre/a </a:t>
            </a:r>
            <a:r>
              <a:rPr lang="hu-HU" dirty="0">
                <a:latin typeface="+mj-lt"/>
              </a:rPr>
              <a:t>kötelezően csatolandó mellékletek nem megfelelő formátumban </a:t>
            </a:r>
            <a:r>
              <a:rPr lang="hu-HU" dirty="0" smtClean="0">
                <a:latin typeface="+mj-lt"/>
              </a:rPr>
              <a:t>vagy </a:t>
            </a:r>
            <a:r>
              <a:rPr lang="hu-HU" dirty="0">
                <a:latin typeface="+mj-lt"/>
              </a:rPr>
              <a:t>határidőben kerültek </a:t>
            </a:r>
            <a:r>
              <a:rPr lang="hu-HU" dirty="0" smtClean="0">
                <a:latin typeface="+mj-lt"/>
              </a:rPr>
              <a:t>benyújtásra/a </a:t>
            </a:r>
            <a:r>
              <a:rPr lang="hu-HU" dirty="0">
                <a:latin typeface="+mj-lt"/>
              </a:rPr>
              <a:t>felcsatolt Általános nyilatkozat nincs aláírva. </a:t>
            </a:r>
            <a:endParaRPr lang="hu-HU" dirty="0" smtClean="0">
              <a:latin typeface="+mj-lt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208918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6645</TotalTime>
  <Words>2696</Words>
  <Application>Microsoft Office PowerPoint</Application>
  <PresentationFormat>Diavetítés a képernyőre (4:3 oldalarány)</PresentationFormat>
  <Paragraphs>670</Paragraphs>
  <Slides>35</Slides>
  <Notes>7</Notes>
  <HiddenSlides>0</HiddenSlides>
  <MMClips>0</MMClips>
  <ScaleCrop>false</ScaleCrop>
  <HeadingPairs>
    <vt:vector size="4" baseType="variant">
      <vt:variant>
        <vt:lpstr>Téma</vt:lpstr>
      </vt:variant>
      <vt:variant>
        <vt:i4>2</vt:i4>
      </vt:variant>
      <vt:variant>
        <vt:lpstr>Diacímek</vt:lpstr>
      </vt:variant>
      <vt:variant>
        <vt:i4>35</vt:i4>
      </vt:variant>
    </vt:vector>
  </HeadingPairs>
  <TitlesOfParts>
    <vt:vector size="37" baseType="lpstr">
      <vt:lpstr>Áramlás</vt:lpstr>
      <vt:lpstr>Office-téma</vt:lpstr>
      <vt:lpstr>A NEA 2021. évi pályázatai, a Falusi Civil Alap, a Városi Civil Alap tapasztalatai és a civil területet érintő jogszabályi változások  Dunavarsány, 2021.09.24.</vt:lpstr>
      <vt:lpstr> A NEA 2021 pályázatainak legfontosabb ismérvei</vt:lpstr>
      <vt:lpstr>A NEA teljes keretösszegének változása (milliárd ft)</vt:lpstr>
      <vt:lpstr>Egyszerűsített támogatás</vt:lpstr>
      <vt:lpstr>Az egyszerűsített támogatás feltételei </vt:lpstr>
      <vt:lpstr>Az egyszerűsített támogatás összege és biztosításának módja</vt:lpstr>
      <vt:lpstr>Az egyszerűsített támogatás felhasználása</vt:lpstr>
      <vt:lpstr>Az egyszerűsített támogatás országos  tapasztalatai  NEA 2019 – NEA 2020 – NEA 2021</vt:lpstr>
      <vt:lpstr>Elkövetett hibák, azaz miért nem nyertem az egyszerűsített pályázaton? (417 db)</vt:lpstr>
      <vt:lpstr>PowerPoint bemutató</vt:lpstr>
      <vt:lpstr>Az egyszerűsített támogatás adatai Pest megyében NEA 2019 - NEA 2020 - NEA 2021</vt:lpstr>
      <vt:lpstr>Összevont támogatás</vt:lpstr>
      <vt:lpstr>Az összevont támogatás országos adatai  NEA 2019 – NEA 2020 – NEA 2021</vt:lpstr>
      <vt:lpstr>Az összevont támogatás országos adatai  NEA 2019 – NEA 2020 – NEA 2021</vt:lpstr>
      <vt:lpstr>Az összevont támogatás Pest megyei adatai NEA 2019 - NEA 2020 – NEA 2021</vt:lpstr>
      <vt:lpstr>A NEA 2021. évi megyei adatainak összegzése (összevont és egyszerűsített)</vt:lpstr>
      <vt:lpstr>NEA 2021 Normatív pályázat 1. </vt:lpstr>
      <vt:lpstr>NEA 2021 Normatív pályázat 2.</vt:lpstr>
      <vt:lpstr>NEA 2021 Normatív pályázat megyei bontás</vt:lpstr>
      <vt:lpstr>NEA 2021 Normatív pályázat megyei bontás</vt:lpstr>
      <vt:lpstr>Falusi Civil Alap (FCA)</vt:lpstr>
      <vt:lpstr>FCA kategóriák</vt:lpstr>
      <vt:lpstr>FCA 2021 nyertesek db országosan</vt:lpstr>
      <vt:lpstr>FCA 2021 nyertesek Ft országosan</vt:lpstr>
      <vt:lpstr>FCA 2021 nyertesek (db) megyei bontás</vt:lpstr>
      <vt:lpstr>FCA 2021 nyertesek (db) megyei bontás</vt:lpstr>
      <vt:lpstr>FCA 2021 nyertesek (forint) megyei bontás</vt:lpstr>
      <vt:lpstr>FCA 2021 nyertesek (forint) megyei bontás</vt:lpstr>
      <vt:lpstr>A Városi Civil Alap</vt:lpstr>
      <vt:lpstr>VCA 2021 nyertesek Ft országosan</vt:lpstr>
      <vt:lpstr>VCA 2021 nyertesek (db) megyei bontás</vt:lpstr>
      <vt:lpstr>VCA 2021 nyertesek (db) megyei bontás</vt:lpstr>
      <vt:lpstr>Megyei összesítő (forint) 2021-ben</vt:lpstr>
      <vt:lpstr>Összefoglaló a NEA rendelet 2021. évi legfontosabb módosításairól</vt:lpstr>
      <vt:lpstr>Köszönöm megtisztelő figyelmüket!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i.kisanna</dc:creator>
  <cp:lastModifiedBy>Kecskés Péter dr.</cp:lastModifiedBy>
  <cp:revision>394</cp:revision>
  <cp:lastPrinted>2017-03-03T08:56:10Z</cp:lastPrinted>
  <dcterms:created xsi:type="dcterms:W3CDTF">2015-04-16T09:42:04Z</dcterms:created>
  <dcterms:modified xsi:type="dcterms:W3CDTF">2021-09-24T06:24:47Z</dcterms:modified>
</cp:coreProperties>
</file>